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6020" r:id="rId5"/>
    <p:sldMasterId id="2147486002" r:id="rId6"/>
    <p:sldMasterId id="2147486033" r:id="rId7"/>
  </p:sldMasterIdLst>
  <p:notesMasterIdLst>
    <p:notesMasterId r:id="rId26"/>
  </p:notesMasterIdLst>
  <p:handoutMasterIdLst>
    <p:handoutMasterId r:id="rId27"/>
  </p:handoutMasterIdLst>
  <p:sldIdLst>
    <p:sldId id="345" r:id="rId8"/>
    <p:sldId id="361" r:id="rId9"/>
    <p:sldId id="362" r:id="rId10"/>
    <p:sldId id="368" r:id="rId11"/>
    <p:sldId id="369" r:id="rId12"/>
    <p:sldId id="371" r:id="rId13"/>
    <p:sldId id="372" r:id="rId14"/>
    <p:sldId id="352" r:id="rId15"/>
    <p:sldId id="364" r:id="rId16"/>
    <p:sldId id="375" r:id="rId17"/>
    <p:sldId id="365" r:id="rId18"/>
    <p:sldId id="367" r:id="rId19"/>
    <p:sldId id="378" r:id="rId20"/>
    <p:sldId id="377" r:id="rId21"/>
    <p:sldId id="376" r:id="rId22"/>
    <p:sldId id="351" r:id="rId23"/>
    <p:sldId id="374" r:id="rId24"/>
    <p:sldId id="335" r:id="rId25"/>
  </p:sldIdLst>
  <p:sldSz cx="9144000" cy="5143500" type="screen16x9"/>
  <p:notesSz cx="6883400" cy="9906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 userDrawn="1">
          <p15:clr>
            <a:srgbClr val="A4A3A4"/>
          </p15:clr>
        </p15:guide>
        <p15:guide id="2" pos="216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0000"/>
    <a:srgbClr val="003882"/>
    <a:srgbClr val="002754"/>
    <a:srgbClr val="FFFFFF"/>
    <a:srgbClr val="D4D6E8"/>
    <a:srgbClr val="5C7694"/>
    <a:srgbClr val="0095D8"/>
    <a:srgbClr val="94A6CC"/>
    <a:srgbClr val="94A66F"/>
    <a:srgbClr val="A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02B0CA-FC54-4496-8BCA-5EF66A818D29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AF606853-7671-496A-8E4F-DF71F8EC918B}" styleName="Dunkle Formatvorlage 1 - Akz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26" autoAdjust="0"/>
    <p:restoredTop sz="94660"/>
  </p:normalViewPr>
  <p:slideViewPr>
    <p:cSldViewPr>
      <p:cViewPr varScale="1">
        <p:scale>
          <a:sx n="114" d="100"/>
          <a:sy n="114" d="100"/>
        </p:scale>
        <p:origin x="114" y="4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-1902" y="-72"/>
      </p:cViewPr>
      <p:guideLst>
        <p:guide orient="horz" pos="3120"/>
        <p:guide pos="216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99000" y="0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/>
          <a:lstStyle>
            <a:lvl1pPr algn="r">
              <a:defRPr sz="1300"/>
            </a:lvl1pPr>
          </a:lstStyle>
          <a:p>
            <a:fld id="{81CD9070-DBFC-4CF9-BCA1-D82221F14D9E}" type="datetimeFigureOut">
              <a:rPr lang="de-DE" smtClean="0"/>
              <a:pPr/>
              <a:t>31.03.2017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08981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99000" y="9408981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 anchor="b"/>
          <a:lstStyle>
            <a:lvl1pPr algn="r">
              <a:defRPr sz="1300"/>
            </a:lvl1pPr>
          </a:lstStyle>
          <a:p>
            <a:fld id="{188C7D69-B25F-42B4-8558-1A3B11BB1F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5442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5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99000" y="0"/>
            <a:ext cx="2982807" cy="495300"/>
          </a:xfrm>
          <a:prstGeom prst="rect">
            <a:avLst/>
          </a:prstGeom>
        </p:spPr>
        <p:txBody>
          <a:bodyPr vert="horz" wrap="square" lIns="95939" tIns="47969" rIns="95939" bIns="47969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A6BF44F7-141A-4C1E-A2D4-07FC17256405}" type="datetimeFigureOut">
              <a:rPr lang="de-DE"/>
              <a:pPr>
                <a:defRPr/>
              </a:pPr>
              <a:t>31.03.2017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42950"/>
            <a:ext cx="6604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939" tIns="47969" rIns="95939" bIns="47969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8340" y="4705350"/>
            <a:ext cx="5506720" cy="4457700"/>
          </a:xfrm>
          <a:prstGeom prst="rect">
            <a:avLst/>
          </a:prstGeom>
        </p:spPr>
        <p:txBody>
          <a:bodyPr vert="horz" wrap="square" lIns="95939" tIns="47969" rIns="95939" bIns="47969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82807" cy="495300"/>
          </a:xfrm>
          <a:prstGeom prst="rect">
            <a:avLst/>
          </a:prstGeom>
        </p:spPr>
        <p:txBody>
          <a:bodyPr vert="horz" lIns="95939" tIns="47969" rIns="95939" bIns="4796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99000" y="9408981"/>
            <a:ext cx="2982807" cy="495300"/>
          </a:xfrm>
          <a:prstGeom prst="rect">
            <a:avLst/>
          </a:prstGeom>
        </p:spPr>
        <p:txBody>
          <a:bodyPr vert="horz" wrap="square" lIns="95939" tIns="47969" rIns="95939" bIns="47969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1E25A641-1A11-4DD9-9C30-5A193660B84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8218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9331" name="Notizenplatzhalt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>
              <a:ea typeface="ＭＳ Ｐゴシック" pitchFamily="34" charset="-128"/>
            </a:endParaRPr>
          </a:p>
        </p:txBody>
      </p:sp>
      <p:sp>
        <p:nvSpPr>
          <p:cNvPr id="99332" name="Foliennummernplatzhalt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D92F6006-C082-441F-BA35-1F7CC4288A98}" type="slidenum">
              <a:rPr lang="de-DE" smtClean="0">
                <a:cs typeface="Arial" charset="0"/>
              </a:rPr>
              <a:pPr/>
              <a:t>1</a:t>
            </a:fld>
            <a:endParaRPr lang="de-DE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0355" name="Notizenplatzhalt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en-US">
              <a:ea typeface="ＭＳ Ｐゴシック" pitchFamily="34" charset="-128"/>
            </a:endParaRPr>
          </a:p>
        </p:txBody>
      </p:sp>
      <p:sp>
        <p:nvSpPr>
          <p:cNvPr id="100356" name="Foliennummernplatzhalt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8169783-4A6D-42D8-A612-0BEEC20217DE}" type="slidenum">
              <a:rPr lang="de-DE" smtClean="0">
                <a:cs typeface="Arial" charset="0"/>
              </a:rPr>
              <a:pPr/>
              <a:t>18</a:t>
            </a:fld>
            <a:endParaRPr lang="de-DE"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51520" y="988006"/>
            <a:ext cx="864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>
          <a:xfrm>
            <a:off x="395288" y="1131888"/>
            <a:ext cx="8353425" cy="3600450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60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716018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716018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716018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1/2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4716016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4860032" y="1131570"/>
            <a:ext cx="3888486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1/2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4716016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4860032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1/2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4716016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4176522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4860032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2/3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6300216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5472684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2/3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6300216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5472684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2/3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6300216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5472684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2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2/3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313184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275780" y="1131570"/>
            <a:ext cx="5472684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Canvas mit Schrift 16p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51520" y="987574"/>
            <a:ext cx="864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5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8353044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lnSpc>
                <a:spcPts val="1800"/>
              </a:lnSpc>
              <a:spcAft>
                <a:spcPts val="500"/>
              </a:spcAft>
              <a:defRPr/>
            </a:lvl1pPr>
            <a:lvl2pPr>
              <a:lnSpc>
                <a:spcPts val="1800"/>
              </a:lnSpc>
              <a:spcAft>
                <a:spcPts val="500"/>
              </a:spcAft>
              <a:defRPr/>
            </a:lvl2pPr>
            <a:lvl3pPr>
              <a:lnSpc>
                <a:spcPts val="1800"/>
              </a:lnSpc>
              <a:spcAft>
                <a:spcPts val="500"/>
              </a:spcAft>
              <a:defRPr/>
            </a:lvl3pPr>
            <a:lvl4pPr>
              <a:lnSpc>
                <a:spcPts val="1800"/>
              </a:lnSpc>
              <a:spcAft>
                <a:spcPts val="500"/>
              </a:spcAft>
              <a:defRPr/>
            </a:lvl4pPr>
            <a:lvl5pPr>
              <a:lnSpc>
                <a:spcPts val="1800"/>
              </a:lnSpc>
              <a:spcAft>
                <a:spcPts val="500"/>
              </a:spcAft>
              <a:defRPr/>
            </a:lvl5pPr>
            <a:lvl6pPr>
              <a:lnSpc>
                <a:spcPts val="1800"/>
              </a:lnSpc>
              <a:spcAft>
                <a:spcPts val="500"/>
              </a:spcAft>
              <a:defRPr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2/3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313184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275856" y="1131570"/>
            <a:ext cx="5472684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hts 2/3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3131840" y="987574"/>
            <a:ext cx="576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251520" y="987552"/>
            <a:ext cx="2592324" cy="3889248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275856" y="1131570"/>
            <a:ext cx="5472684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4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defRPr lang="de-DE" sz="12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1/3 Fond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250825" y="987574"/>
            <a:ext cx="2772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FFFFF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86113" y="987574"/>
            <a:ext cx="2771775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119813" y="987574"/>
            <a:ext cx="2773362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7" y="3435858"/>
            <a:ext cx="2447711" cy="129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6"/>
          </p:nvPr>
        </p:nvSpPr>
        <p:spPr>
          <a:xfrm>
            <a:off x="395288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3347864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6300192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8" name="Textplatzhalter 2"/>
          <p:cNvSpPr>
            <a:spLocks noGrp="1"/>
          </p:cNvSpPr>
          <p:nvPr>
            <p:ph idx="19"/>
          </p:nvPr>
        </p:nvSpPr>
        <p:spPr bwMode="auto">
          <a:xfrm>
            <a:off x="3347864" y="3435858"/>
            <a:ext cx="2447711" cy="129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9" name="Textplatzhalter 2"/>
          <p:cNvSpPr>
            <a:spLocks noGrp="1"/>
          </p:cNvSpPr>
          <p:nvPr>
            <p:ph idx="20"/>
          </p:nvPr>
        </p:nvSpPr>
        <p:spPr bwMode="auto">
          <a:xfrm>
            <a:off x="6300192" y="3435858"/>
            <a:ext cx="2447711" cy="129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1/3 Fond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250825" y="987574"/>
            <a:ext cx="2771775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86113" y="987574"/>
            <a:ext cx="2771775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119813" y="987574"/>
            <a:ext cx="2773362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7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4" name="Textplatzhalter 2"/>
          <p:cNvSpPr>
            <a:spLocks noGrp="1"/>
          </p:cNvSpPr>
          <p:nvPr>
            <p:ph idx="14"/>
          </p:nvPr>
        </p:nvSpPr>
        <p:spPr bwMode="auto">
          <a:xfrm>
            <a:off x="3347863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5" name="Textplatzhalter 2"/>
          <p:cNvSpPr>
            <a:spLocks noGrp="1"/>
          </p:cNvSpPr>
          <p:nvPr>
            <p:ph idx="15"/>
          </p:nvPr>
        </p:nvSpPr>
        <p:spPr bwMode="auto">
          <a:xfrm>
            <a:off x="6300191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6"/>
          </p:nvPr>
        </p:nvSpPr>
        <p:spPr>
          <a:xfrm>
            <a:off x="395288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3347864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6300192" y="1131888"/>
            <a:ext cx="2448520" cy="2159952"/>
          </a:xfrm>
        </p:spPr>
        <p:txBody>
          <a:bodyPr/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unten 1/3 Fond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250824" y="3164210"/>
            <a:ext cx="2016000" cy="17116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>
          <a:xfrm>
            <a:off x="2459302" y="3164210"/>
            <a:ext cx="2016000" cy="17116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7" y="3331429"/>
            <a:ext cx="1728251" cy="1400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Fünfte Ebene</a:t>
            </a:r>
          </a:p>
        </p:txBody>
      </p:sp>
      <p:sp>
        <p:nvSpPr>
          <p:cNvPr id="18" name="Textplatzhalter 2"/>
          <p:cNvSpPr>
            <a:spLocks noGrp="1"/>
          </p:cNvSpPr>
          <p:nvPr>
            <p:ph idx="19"/>
          </p:nvPr>
        </p:nvSpPr>
        <p:spPr bwMode="auto">
          <a:xfrm>
            <a:off x="2627783" y="3319724"/>
            <a:ext cx="1728193" cy="1400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4667780" y="3147814"/>
            <a:ext cx="2016000" cy="17116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7" name="Rechteck 16"/>
          <p:cNvSpPr/>
          <p:nvPr userDrawn="1"/>
        </p:nvSpPr>
        <p:spPr>
          <a:xfrm>
            <a:off x="6876257" y="3147814"/>
            <a:ext cx="2016006" cy="17116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20" name="Textplatzhalter 2"/>
          <p:cNvSpPr>
            <a:spLocks noGrp="1"/>
          </p:cNvSpPr>
          <p:nvPr>
            <p:ph idx="20"/>
          </p:nvPr>
        </p:nvSpPr>
        <p:spPr bwMode="auto">
          <a:xfrm>
            <a:off x="4788025" y="3303328"/>
            <a:ext cx="1800200" cy="1400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Fünfte Ebene</a:t>
            </a:r>
          </a:p>
        </p:txBody>
      </p:sp>
      <p:sp>
        <p:nvSpPr>
          <p:cNvPr id="21" name="Textplatzhalter 2"/>
          <p:cNvSpPr>
            <a:spLocks noGrp="1"/>
          </p:cNvSpPr>
          <p:nvPr>
            <p:ph idx="21"/>
          </p:nvPr>
        </p:nvSpPr>
        <p:spPr bwMode="auto">
          <a:xfrm>
            <a:off x="7020273" y="3314924"/>
            <a:ext cx="1755170" cy="1400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defRPr lang="de-DE" sz="14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>
              <a:spcAft>
                <a:spcPts val="0"/>
              </a:spcAft>
              <a:defRPr sz="1300"/>
            </a:lvl6pPr>
          </a:lstStyle>
          <a:p>
            <a:pPr lvl="0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Textmasterformat bearbeiten</a:t>
            </a:r>
          </a:p>
          <a:p>
            <a:pPr lvl="1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Zweite Ebene</a:t>
            </a:r>
          </a:p>
          <a:p>
            <a:pPr lvl="2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Dritte Ebene</a:t>
            </a:r>
          </a:p>
          <a:p>
            <a:pPr lvl="3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Vierte Ebene</a:t>
            </a:r>
          </a:p>
          <a:p>
            <a:pPr lvl="4"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Fünfte Ebene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unten 1/3 Fond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250825" y="3291830"/>
            <a:ext cx="2771775" cy="158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186113" y="3291830"/>
            <a:ext cx="2771775" cy="158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119813" y="3291830"/>
            <a:ext cx="2773362" cy="158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7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4" name="Textplatzhalter 2"/>
          <p:cNvSpPr>
            <a:spLocks noGrp="1"/>
          </p:cNvSpPr>
          <p:nvPr>
            <p:ph idx="14"/>
          </p:nvPr>
        </p:nvSpPr>
        <p:spPr bwMode="auto">
          <a:xfrm>
            <a:off x="3347863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5" name="Textplatzhalter 2"/>
          <p:cNvSpPr>
            <a:spLocks noGrp="1"/>
          </p:cNvSpPr>
          <p:nvPr>
            <p:ph idx="15"/>
          </p:nvPr>
        </p:nvSpPr>
        <p:spPr bwMode="auto">
          <a:xfrm>
            <a:off x="6300191" y="3435858"/>
            <a:ext cx="2447711" cy="12961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7695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9437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3716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614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8006"/>
            <a:ext cx="8640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4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8353044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5786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99319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19905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033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6573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9711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6241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mit Zwischentitel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3"/>
          <p:cNvSpPr>
            <a:spLocks noGrp="1"/>
          </p:cNvSpPr>
          <p:nvPr>
            <p:ph type="title"/>
          </p:nvPr>
        </p:nvSpPr>
        <p:spPr>
          <a:xfrm>
            <a:off x="395536" y="4013683"/>
            <a:ext cx="6938365" cy="718307"/>
          </a:xfrm>
          <a:prstGeom prst="rect">
            <a:avLst/>
          </a:prstGeom>
          <a:solidFill>
            <a:srgbClr val="0095D8"/>
          </a:solidFill>
          <a:ln w="9525">
            <a:noFill/>
            <a:miter lim="800000"/>
            <a:headEnd/>
            <a:tailEnd/>
          </a:ln>
        </p:spPr>
        <p:txBody>
          <a:bodyPr vert="horz" wrap="none" lIns="288000" tIns="172800" rIns="288000" bIns="172800" numCol="1" rtlCol="0" anchor="ctr" anchorCtr="0" compatLnSpc="1">
            <a:prstTxWarp prst="textNoShape">
              <a:avLst/>
            </a:prstTxWarp>
            <a:spAutoFit/>
          </a:bodyPr>
          <a:lstStyle>
            <a:lvl1pPr>
              <a:def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ＭＳ Ｐゴシック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mit Zwischentitel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3"/>
          <p:cNvSpPr>
            <a:spLocks noGrp="1"/>
          </p:cNvSpPr>
          <p:nvPr>
            <p:ph type="title"/>
          </p:nvPr>
        </p:nvSpPr>
        <p:spPr>
          <a:xfrm>
            <a:off x="395536" y="554400"/>
            <a:ext cx="6938365" cy="718307"/>
          </a:xfrm>
          <a:prstGeom prst="rect">
            <a:avLst/>
          </a:prstGeom>
          <a:solidFill>
            <a:srgbClr val="0095D8"/>
          </a:solidFill>
          <a:ln w="9525">
            <a:noFill/>
            <a:miter lim="800000"/>
            <a:headEnd/>
            <a:tailEnd/>
          </a:ln>
        </p:spPr>
        <p:txBody>
          <a:bodyPr vert="horz" wrap="none" lIns="288000" tIns="172800" rIns="288000" bIns="172800" numCol="1" rtlCol="0" anchor="ctr" anchorCtr="0" compatLnSpc="1">
            <a:prstTxWarp prst="textNoShape">
              <a:avLst/>
            </a:prstTxWarp>
            <a:spAutoFit/>
          </a:bodyPr>
          <a:lstStyle>
            <a:lvl1pPr>
              <a:def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ＭＳ Ｐゴシック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3697517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mi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38168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Canvas ohn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251520" y="988006"/>
            <a:ext cx="8640000" cy="38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ohne Titel ohne Kopf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6" descr="03_INME_Himmel_72dpi_rh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36075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251520" y="987574"/>
            <a:ext cx="4176464" cy="3888432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/>
          <a:lstStyle>
            <a:lvl1pPr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Textmasterformate durch Klicken bearbeiten</a:t>
            </a:r>
          </a:p>
          <a:p>
            <a:pPr lvl="1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 dirty="0"/>
              <a:t>Zweite Ebene</a:t>
            </a:r>
          </a:p>
          <a:p>
            <a:pPr marL="207963" lvl="2" indent="-207963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buFontTx/>
              <a:buBlip>
                <a:blip r:embed="rId2"/>
              </a:buBlip>
            </a:pPr>
            <a:r>
              <a:rPr lang="de-DE" noProof="0" dirty="0"/>
              <a:t>Dritte Ebene</a:t>
            </a:r>
          </a:p>
          <a:p>
            <a:pPr marL="431800" lvl="3" indent="-21590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buFontTx/>
              <a:buBlip>
                <a:blip r:embed="rId2"/>
              </a:buBlip>
            </a:pPr>
            <a:r>
              <a:rPr lang="de-DE" noProof="0" dirty="0"/>
              <a:t>Vierte Ebene</a:t>
            </a:r>
          </a:p>
          <a:p>
            <a:pPr marL="647700" lvl="4" indent="-21590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  <a:buFontTx/>
              <a:buBlip>
                <a:blip r:embed="rId3"/>
              </a:buBlip>
            </a:pPr>
            <a:r>
              <a:rPr lang="de-DE" noProof="0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251520" y="987574"/>
            <a:ext cx="4176464" cy="3888432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lvl="0"/>
            <a:r>
              <a:rPr lang="de-DE" noProof="0" dirty="0"/>
              <a:t>Textmasterformate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ks 1/2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251520" y="987574"/>
            <a:ext cx="4176464" cy="3888432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 dirty="0"/>
              <a:t>Textmasterformate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268598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354333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87675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63486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062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1 ohne Canvas mi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36651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020160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413907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287811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41693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195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1 ohne Canvas ohne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1/2 Canvas mit Schrift 18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8006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716016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8" name="Textplatzhalter 2"/>
          <p:cNvSpPr>
            <a:spLocks noGrp="1"/>
          </p:cNvSpPr>
          <p:nvPr>
            <p:ph idx="14"/>
          </p:nvPr>
        </p:nvSpPr>
        <p:spPr bwMode="auto">
          <a:xfrm>
            <a:off x="4860036" y="1131570"/>
            <a:ext cx="3888486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b="1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800" kern="1200" noProof="0" dirty="0" smtClean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algn="l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defRPr lang="de-DE" sz="1600" kern="1200" noProof="0" dirty="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</a:lstStyle>
          <a:p>
            <a:pPr lvl="0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Textmasterformat bearbeiten</a:t>
            </a:r>
          </a:p>
          <a:p>
            <a:pPr lvl="1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Zweite Ebene</a:t>
            </a:r>
          </a:p>
          <a:p>
            <a:pPr lvl="2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Dritte Ebene</a:t>
            </a:r>
          </a:p>
          <a:p>
            <a:pPr lvl="3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Vierte Ebene</a:t>
            </a:r>
          </a:p>
          <a:p>
            <a:pPr lvl="4" algn="l" defTabSz="863600" rtl="0" eaLnBrk="1" fontAlgn="base" hangingPunct="1">
              <a:lnSpc>
                <a:spcPct val="100000"/>
              </a:lnSpc>
              <a:spcBef>
                <a:spcPts val="163"/>
              </a:spcBef>
              <a:spcAft>
                <a:spcPts val="500"/>
              </a:spcAft>
              <a:buSzPct val="100000"/>
            </a:pPr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1/2 Canvas mit Schrift 16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716016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8" name="Textplatzhalter 2"/>
          <p:cNvSpPr>
            <a:spLocks noGrp="1"/>
          </p:cNvSpPr>
          <p:nvPr>
            <p:ph idx="14"/>
          </p:nvPr>
        </p:nvSpPr>
        <p:spPr bwMode="auto">
          <a:xfrm>
            <a:off x="4860036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1/2 Canvas mit Schrift 14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25152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716480" y="987574"/>
            <a:ext cx="4176000" cy="388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6" name="Textplatzhalter 2"/>
          <p:cNvSpPr>
            <a:spLocks noGrp="1"/>
          </p:cNvSpPr>
          <p:nvPr>
            <p:ph idx="1"/>
          </p:nvPr>
        </p:nvSpPr>
        <p:spPr bwMode="auto">
          <a:xfrm>
            <a:off x="395478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9" name="Textplatzhalter 2"/>
          <p:cNvSpPr>
            <a:spLocks noGrp="1"/>
          </p:cNvSpPr>
          <p:nvPr>
            <p:ph idx="14"/>
          </p:nvPr>
        </p:nvSpPr>
        <p:spPr bwMode="auto">
          <a:xfrm>
            <a:off x="4860671" y="1131570"/>
            <a:ext cx="3888486" cy="3600450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>
              <a:spcAft>
                <a:spcPts val="0"/>
              </a:spcAft>
              <a:defRPr sz="1400"/>
            </a:lvl1pPr>
            <a:lvl2pPr>
              <a:spcAft>
                <a:spcPts val="0"/>
              </a:spcAft>
              <a:defRPr sz="1400"/>
            </a:lvl2pPr>
            <a:lvl3pPr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400"/>
            </a:lvl4pPr>
            <a:lvl5pPr>
              <a:spcAft>
                <a:spcPts val="0"/>
              </a:spcAft>
              <a:defRPr sz="1200"/>
            </a:lvl5pPr>
            <a:lvl6pPr>
              <a:spcAft>
                <a:spcPts val="0"/>
              </a:spcAft>
              <a:defRPr sz="1300"/>
            </a:lvl6pPr>
          </a:lstStyle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Relationship Id="rId30" Type="http://schemas.openxmlformats.org/officeDocument/2006/relationships/image" Target="../media/image4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41.xml"/><Relationship Id="rId10" Type="http://schemas.openxmlformats.org/officeDocument/2006/relationships/image" Target="../media/image5.jpeg"/><Relationship Id="rId4" Type="http://schemas.openxmlformats.org/officeDocument/2006/relationships/slideLayout" Target="../slideLayouts/slideLayout40.xml"/><Relationship Id="rId9" Type="http://schemas.openxmlformats.org/officeDocument/2006/relationships/theme" Target="../theme/theme3.xml"/><Relationship Id="rId14" Type="http://schemas.openxmlformats.org/officeDocument/2006/relationships/image" Target="../media/image4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9144000" cy="2716213"/>
          </a:xfrm>
          <a:prstGeom prst="rect">
            <a:avLst/>
          </a:prstGeom>
          <a:solidFill>
            <a:srgbClr val="D4D6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dirty="0">
              <a:solidFill>
                <a:srgbClr val="CACFE5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0" y="2427288"/>
            <a:ext cx="9144000" cy="2716212"/>
          </a:xfrm>
          <a:prstGeom prst="rect">
            <a:avLst/>
          </a:prstGeom>
          <a:solidFill>
            <a:srgbClr val="BDC2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de-DE">
                <a:solidFill>
                  <a:srgbClr val="CACFE5"/>
                </a:solidFill>
              </a:rPr>
              <a:t>  </a:t>
            </a:r>
          </a:p>
        </p:txBody>
      </p:sp>
      <p:cxnSp>
        <p:nvCxnSpPr>
          <p:cNvPr id="8" name="Gerade Verbindung 7"/>
          <p:cNvCxnSpPr/>
          <p:nvPr/>
        </p:nvCxnSpPr>
        <p:spPr>
          <a:xfrm>
            <a:off x="250825" y="0"/>
            <a:ext cx="0" cy="266700"/>
          </a:xfrm>
          <a:prstGeom prst="line">
            <a:avLst/>
          </a:prstGeom>
          <a:ln w="12700">
            <a:solidFill>
              <a:srgbClr val="94A6C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>
            <a:off x="1403350" y="0"/>
            <a:ext cx="0" cy="266700"/>
          </a:xfrm>
          <a:prstGeom prst="line">
            <a:avLst/>
          </a:prstGeom>
          <a:ln w="12700">
            <a:solidFill>
              <a:srgbClr val="94A6C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Textfeld 14"/>
          <p:cNvSpPr txBox="1">
            <a:spLocks noChangeArrowheads="1"/>
          </p:cNvSpPr>
          <p:nvPr/>
        </p:nvSpPr>
        <p:spPr bwMode="auto">
          <a:xfrm>
            <a:off x="1547813" y="0"/>
            <a:ext cx="1441450" cy="26670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003882"/>
                </a:solidFill>
              </a:rPr>
              <a:t>Engineering Performance</a:t>
            </a:r>
          </a:p>
        </p:txBody>
      </p:sp>
      <p:cxnSp>
        <p:nvCxnSpPr>
          <p:cNvPr id="16" name="Gerade Verbindung 15"/>
          <p:cNvCxnSpPr/>
          <p:nvPr/>
        </p:nvCxnSpPr>
        <p:spPr>
          <a:xfrm>
            <a:off x="3130550" y="0"/>
            <a:ext cx="0" cy="266700"/>
          </a:xfrm>
          <a:prstGeom prst="line">
            <a:avLst/>
          </a:prstGeom>
          <a:ln w="12700">
            <a:solidFill>
              <a:srgbClr val="94A6C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>
          <a:xfrm>
            <a:off x="8893175" y="0"/>
            <a:ext cx="0" cy="266700"/>
          </a:xfrm>
          <a:prstGeom prst="line">
            <a:avLst/>
          </a:prstGeom>
          <a:ln w="12700">
            <a:solidFill>
              <a:srgbClr val="94A6C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8" name="Textfeld 19"/>
          <p:cNvSpPr txBox="1">
            <a:spLocks noChangeArrowheads="1"/>
          </p:cNvSpPr>
          <p:nvPr/>
        </p:nvSpPr>
        <p:spPr bwMode="auto">
          <a:xfrm>
            <a:off x="8027988" y="0"/>
            <a:ext cx="720725" cy="26670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 eaLnBrk="1" hangingPunct="1">
              <a:defRPr/>
            </a:pPr>
            <a:fld id="{DAFC8165-DBE0-45F2-9747-81A10D968356}" type="slidenum">
              <a:rPr lang="de-DE" sz="1000" smtClean="0">
                <a:solidFill>
                  <a:srgbClr val="003882"/>
                </a:solidFill>
              </a:rPr>
              <a:pPr algn="r" eaLnBrk="1" hangingPunct="1">
                <a:defRPr/>
              </a:pPr>
              <a:t>‹Nr.›</a:t>
            </a:fld>
            <a:endParaRPr lang="de-DE" sz="1000" dirty="0">
              <a:solidFill>
                <a:srgbClr val="003882"/>
              </a:solidFill>
            </a:endParaRPr>
          </a:p>
        </p:txBody>
      </p:sp>
      <p:sp>
        <p:nvSpPr>
          <p:cNvPr id="18" name="Textplatzhalter 10"/>
          <p:cNvSpPr txBox="1">
            <a:spLocks/>
          </p:cNvSpPr>
          <p:nvPr/>
        </p:nvSpPr>
        <p:spPr>
          <a:xfrm>
            <a:off x="3276600" y="0"/>
            <a:ext cx="4608513" cy="26670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SzPct val="100000"/>
              <a:buFontTx/>
              <a:buNone/>
              <a:defRPr sz="1000" kern="1200" baseline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SzPct val="100000"/>
              <a:buBlip>
                <a:blip r:embed="rId27"/>
              </a:buBlip>
              <a:defRPr sz="28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2pPr>
            <a:lvl3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3pPr>
            <a:lvl4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4pPr>
            <a:lvl5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baseline="0" dirty="0">
                <a:solidFill>
                  <a:srgbClr val="0095D8"/>
                </a:solidFill>
              </a:rPr>
              <a:t>Domain </a:t>
            </a:r>
            <a:r>
              <a:rPr lang="de-DE" baseline="0" dirty="0" err="1">
                <a:solidFill>
                  <a:srgbClr val="0095D8"/>
                </a:solidFill>
              </a:rPr>
              <a:t>Driven</a:t>
            </a:r>
            <a:r>
              <a:rPr lang="de-DE" baseline="0" dirty="0">
                <a:solidFill>
                  <a:srgbClr val="0095D8"/>
                </a:solidFill>
              </a:rPr>
              <a:t> Design und </a:t>
            </a:r>
            <a:r>
              <a:rPr lang="de-DE" baseline="0" dirty="0" err="1">
                <a:solidFill>
                  <a:srgbClr val="0095D8"/>
                </a:solidFill>
              </a:rPr>
              <a:t>ReactJS</a:t>
            </a:r>
            <a:endParaRPr lang="de-DE" baseline="0" dirty="0">
              <a:solidFill>
                <a:srgbClr val="0095D8"/>
              </a:solidFill>
            </a:endParaRPr>
          </a:p>
        </p:txBody>
      </p:sp>
      <p:sp>
        <p:nvSpPr>
          <p:cNvPr id="1036" name="Titelplatzhalter 3"/>
          <p:cNvSpPr>
            <a:spLocks noGrp="1"/>
          </p:cNvSpPr>
          <p:nvPr>
            <p:ph type="title"/>
          </p:nvPr>
        </p:nvSpPr>
        <p:spPr bwMode="auto">
          <a:xfrm>
            <a:off x="250825" y="411087"/>
            <a:ext cx="3054390" cy="431614"/>
          </a:xfrm>
          <a:prstGeom prst="rect">
            <a:avLst/>
          </a:prstGeom>
          <a:solidFill>
            <a:srgbClr val="003882"/>
          </a:solidFill>
          <a:ln w="9525">
            <a:noFill/>
            <a:miter lim="800000"/>
            <a:headEnd/>
            <a:tailEnd/>
          </a:ln>
        </p:spPr>
        <p:txBody>
          <a:bodyPr vert="horz" wrap="none" lIns="144000" tIns="90000" rIns="144000" bIns="9360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3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5" name="Picture 2" descr="F:\INME PPT Master Mai 2013\INME_Logos\Logo_InMediasP_wortmarke.emf"/>
          <p:cNvPicPr>
            <a:picLocks noChangeAspect="1" noChangeArrowheads="1"/>
          </p:cNvPicPr>
          <p:nvPr/>
        </p:nvPicPr>
        <p:blipFill>
          <a:blip r:embed="rId28" cstate="print"/>
          <a:srcRect/>
          <a:stretch>
            <a:fillRect/>
          </a:stretch>
        </p:blipFill>
        <p:spPr bwMode="auto">
          <a:xfrm>
            <a:off x="395478" y="141795"/>
            <a:ext cx="864000" cy="9447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974" r:id="rId1"/>
    <p:sldLayoutId id="2147485975" r:id="rId2"/>
    <p:sldLayoutId id="2147485976" r:id="rId3"/>
    <p:sldLayoutId id="2147485977" r:id="rId4"/>
    <p:sldLayoutId id="2147485988" r:id="rId5"/>
    <p:sldLayoutId id="2147485973" r:id="rId6"/>
    <p:sldLayoutId id="2147485989" r:id="rId7"/>
    <p:sldLayoutId id="2147485982" r:id="rId8"/>
    <p:sldLayoutId id="2147485984" r:id="rId9"/>
    <p:sldLayoutId id="2147485990" r:id="rId10"/>
    <p:sldLayoutId id="2147485981" r:id="rId11"/>
    <p:sldLayoutId id="2147485983" r:id="rId12"/>
    <p:sldLayoutId id="2147485991" r:id="rId13"/>
    <p:sldLayoutId id="2147485992" r:id="rId14"/>
    <p:sldLayoutId id="2147485993" r:id="rId15"/>
    <p:sldLayoutId id="2147485994" r:id="rId16"/>
    <p:sldLayoutId id="2147485985" r:id="rId17"/>
    <p:sldLayoutId id="2147485995" r:id="rId18"/>
    <p:sldLayoutId id="2147485996" r:id="rId19"/>
    <p:sldLayoutId id="2147485997" r:id="rId20"/>
    <p:sldLayoutId id="2147485998" r:id="rId21"/>
    <p:sldLayoutId id="2147485999" r:id="rId22"/>
    <p:sldLayoutId id="2147485987" r:id="rId23"/>
    <p:sldLayoutId id="2147486000" r:id="rId24"/>
    <p:sldLayoutId id="2147486001" r:id="rId25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1600" b="1" kern="1200">
          <a:solidFill>
            <a:srgbClr val="FFFFFF"/>
          </a:solidFill>
          <a:latin typeface="Arial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algn="l" defTabSz="863600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00000"/>
        <a:defRPr lang="de-DE" sz="1600" b="1" kern="1200" dirty="0">
          <a:solidFill>
            <a:srgbClr val="0095D8"/>
          </a:solidFill>
          <a:latin typeface="Arial"/>
          <a:ea typeface="ＭＳ Ｐゴシック" charset="0"/>
          <a:cs typeface="ＭＳ Ｐゴシック" charset="0"/>
        </a:defRPr>
      </a:lvl1pPr>
      <a:lvl2pPr algn="l" defTabSz="1254125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00000"/>
        <a:defRPr sz="1600" kern="1200">
          <a:solidFill>
            <a:srgbClr val="003882"/>
          </a:solidFill>
          <a:latin typeface="Arial"/>
          <a:ea typeface="ＭＳ Ｐゴシック" charset="0"/>
          <a:cs typeface="+mn-cs"/>
        </a:defRPr>
      </a:lvl2pPr>
      <a:lvl3pPr marL="207963" indent="-207963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29"/>
        </a:buBlip>
        <a:defRPr sz="1600" b="1" kern="1200">
          <a:solidFill>
            <a:srgbClr val="003882"/>
          </a:solidFill>
          <a:latin typeface="Arial"/>
          <a:ea typeface="ＭＳ Ｐゴシック" charset="0"/>
          <a:cs typeface="+mn-cs"/>
        </a:defRPr>
      </a:lvl3pPr>
      <a:lvl4pPr marL="431800" indent="-215900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29"/>
        </a:buBlip>
        <a:defRPr sz="1600" kern="1200">
          <a:solidFill>
            <a:srgbClr val="003882"/>
          </a:solidFill>
          <a:latin typeface="Arial"/>
          <a:ea typeface="ＭＳ Ｐゴシック" charset="0"/>
          <a:cs typeface="+mn-cs"/>
        </a:defRPr>
      </a:lvl4pPr>
      <a:lvl5pPr marL="647700" indent="-215900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30"/>
        </a:buBlip>
        <a:defRPr sz="1400" kern="1200">
          <a:solidFill>
            <a:srgbClr val="003882"/>
          </a:solidFill>
          <a:latin typeface="Arial"/>
          <a:ea typeface="ＭＳ Ｐゴシック" charset="0"/>
          <a:cs typeface="+mn-cs"/>
        </a:defRPr>
      </a:lvl5pPr>
      <a:lvl6pPr marL="208800" indent="-208800" algn="l" defTabSz="914400" rtl="0" eaLnBrk="1" latinLnBrk="0" hangingPunct="1">
        <a:lnSpc>
          <a:spcPts val="1800"/>
        </a:lnSpc>
        <a:spcBef>
          <a:spcPts val="163"/>
        </a:spcBef>
        <a:spcAft>
          <a:spcPts val="500"/>
        </a:spcAft>
        <a:buFont typeface="+mj-lt"/>
        <a:buAutoNum type="arabicPeriod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56F25-E008-454B-8C69-80127ABB9DE1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610DF-5B5C-421E-956E-9ADE5F98F4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4423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21" r:id="rId1"/>
    <p:sldLayoutId id="2147486022" r:id="rId2"/>
    <p:sldLayoutId id="2147486023" r:id="rId3"/>
    <p:sldLayoutId id="2147486024" r:id="rId4"/>
    <p:sldLayoutId id="2147486025" r:id="rId5"/>
    <p:sldLayoutId id="2147486026" r:id="rId6"/>
    <p:sldLayoutId id="2147486027" r:id="rId7"/>
    <p:sldLayoutId id="2147486028" r:id="rId8"/>
    <p:sldLayoutId id="2147486029" r:id="rId9"/>
    <p:sldLayoutId id="2147486030" r:id="rId10"/>
    <p:sldLayoutId id="21474860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Bild 6" descr="03_INME_Himmel_72dpi_rh.jpg"/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0" y="0"/>
            <a:ext cx="9236075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Gerade Verbindung 7"/>
          <p:cNvCxnSpPr/>
          <p:nvPr/>
        </p:nvCxnSpPr>
        <p:spPr>
          <a:xfrm>
            <a:off x="250825" y="0"/>
            <a:ext cx="0" cy="266700"/>
          </a:xfrm>
          <a:prstGeom prst="line">
            <a:avLst/>
          </a:prstGeom>
          <a:ln w="12700">
            <a:solidFill>
              <a:srgbClr val="5C769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>
            <a:off x="1403350" y="0"/>
            <a:ext cx="0" cy="266700"/>
          </a:xfrm>
          <a:prstGeom prst="line">
            <a:avLst/>
          </a:prstGeom>
          <a:ln w="12700">
            <a:solidFill>
              <a:srgbClr val="5C769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Textfeld 14"/>
          <p:cNvSpPr txBox="1">
            <a:spLocks noChangeArrowheads="1"/>
          </p:cNvSpPr>
          <p:nvPr/>
        </p:nvSpPr>
        <p:spPr bwMode="auto">
          <a:xfrm>
            <a:off x="1547813" y="0"/>
            <a:ext cx="1441450" cy="26670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de-DE" sz="1000" dirty="0">
                <a:solidFill>
                  <a:srgbClr val="003882"/>
                </a:solidFill>
              </a:rPr>
              <a:t>Engineering Performance</a:t>
            </a:r>
          </a:p>
        </p:txBody>
      </p:sp>
      <p:cxnSp>
        <p:nvCxnSpPr>
          <p:cNvPr id="16" name="Gerade Verbindung 15"/>
          <p:cNvCxnSpPr/>
          <p:nvPr/>
        </p:nvCxnSpPr>
        <p:spPr>
          <a:xfrm>
            <a:off x="3130550" y="0"/>
            <a:ext cx="0" cy="266700"/>
          </a:xfrm>
          <a:prstGeom prst="line">
            <a:avLst/>
          </a:prstGeom>
          <a:ln w="12700">
            <a:solidFill>
              <a:srgbClr val="5C769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>
          <a:xfrm>
            <a:off x="8893175" y="0"/>
            <a:ext cx="0" cy="266700"/>
          </a:xfrm>
          <a:prstGeom prst="line">
            <a:avLst/>
          </a:prstGeom>
          <a:ln w="12700">
            <a:solidFill>
              <a:srgbClr val="5C769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8" name="Textfeld 19"/>
          <p:cNvSpPr txBox="1">
            <a:spLocks noChangeArrowheads="1"/>
          </p:cNvSpPr>
          <p:nvPr/>
        </p:nvSpPr>
        <p:spPr bwMode="auto">
          <a:xfrm>
            <a:off x="8027988" y="0"/>
            <a:ext cx="720725" cy="26670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 eaLnBrk="1" hangingPunct="1">
              <a:defRPr/>
            </a:pPr>
            <a:fld id="{DAFC8165-DBE0-45F2-9747-81A10D968356}" type="slidenum">
              <a:rPr lang="de-DE" sz="1000" smtClean="0">
                <a:solidFill>
                  <a:srgbClr val="003882"/>
                </a:solidFill>
              </a:rPr>
              <a:pPr algn="r" eaLnBrk="1" hangingPunct="1">
                <a:defRPr/>
              </a:pPr>
              <a:t>‹Nr.›</a:t>
            </a:fld>
            <a:endParaRPr lang="de-DE" sz="1000" dirty="0">
              <a:solidFill>
                <a:srgbClr val="003882"/>
              </a:solidFill>
            </a:endParaRPr>
          </a:p>
        </p:txBody>
      </p:sp>
      <p:sp>
        <p:nvSpPr>
          <p:cNvPr id="18" name="Textplatzhalter 10"/>
          <p:cNvSpPr txBox="1">
            <a:spLocks/>
          </p:cNvSpPr>
          <p:nvPr/>
        </p:nvSpPr>
        <p:spPr>
          <a:xfrm>
            <a:off x="3276600" y="0"/>
            <a:ext cx="4608513" cy="266700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rtl="0" eaLnBrk="0" fontAlgn="base" hangingPunct="0">
              <a:spcBef>
                <a:spcPts val="0"/>
              </a:spcBef>
              <a:spcAft>
                <a:spcPct val="0"/>
              </a:spcAft>
              <a:buSzPct val="100000"/>
              <a:buFontTx/>
              <a:buNone/>
              <a:defRPr sz="1000" kern="1200" baseline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SzPct val="100000"/>
              <a:buBlip>
                <a:blip r:embed="rId11"/>
              </a:buBlip>
              <a:defRPr sz="28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2pPr>
            <a:lvl3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3pPr>
            <a:lvl4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4pPr>
            <a:lvl5pPr marL="358775" indent="-358775" algn="l" rtl="0" eaLnBrk="0" fontAlgn="base" hangingPunct="0">
              <a:spcBef>
                <a:spcPts val="763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"/>
                <a:ea typeface="ＭＳ Ｐゴシック" charset="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 baseline="0" dirty="0">
                <a:solidFill>
                  <a:schemeClr val="bg1"/>
                </a:solidFill>
              </a:rPr>
              <a:t>Domain </a:t>
            </a:r>
            <a:r>
              <a:rPr lang="de-DE" baseline="0" dirty="0" err="1">
                <a:solidFill>
                  <a:schemeClr val="bg1"/>
                </a:solidFill>
              </a:rPr>
              <a:t>Driven</a:t>
            </a:r>
            <a:r>
              <a:rPr lang="de-DE" baseline="0" dirty="0">
                <a:solidFill>
                  <a:schemeClr val="bg1"/>
                </a:solidFill>
              </a:rPr>
              <a:t> Design und </a:t>
            </a:r>
            <a:r>
              <a:rPr lang="de-DE" baseline="0" dirty="0" err="1">
                <a:solidFill>
                  <a:schemeClr val="bg1"/>
                </a:solidFill>
              </a:rPr>
              <a:t>ReactJS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36" name="Titelplatzhalter 3"/>
          <p:cNvSpPr>
            <a:spLocks noGrp="1"/>
          </p:cNvSpPr>
          <p:nvPr>
            <p:ph type="title"/>
          </p:nvPr>
        </p:nvSpPr>
        <p:spPr bwMode="auto">
          <a:xfrm>
            <a:off x="250825" y="412369"/>
            <a:ext cx="3054390" cy="431614"/>
          </a:xfrm>
          <a:prstGeom prst="rect">
            <a:avLst/>
          </a:prstGeom>
          <a:solidFill>
            <a:srgbClr val="003882"/>
          </a:solidFill>
          <a:ln w="9525">
            <a:noFill/>
            <a:miter lim="800000"/>
            <a:headEnd/>
            <a:tailEnd/>
          </a:ln>
        </p:spPr>
        <p:txBody>
          <a:bodyPr vert="horz" wrap="none" lIns="144000" tIns="90000" rIns="144000" bIns="93600" numCol="1" rtlCol="0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3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251520" y="987574"/>
            <a:ext cx="8640960" cy="38884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144000" rIns="144000" bIns="14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5" name="Picture 2" descr="F:\INME PPT Master Mai 2013\INME_Logos\Logo_InMediasP_wortmarke.emf"/>
          <p:cNvPicPr>
            <a:picLocks noChangeAspect="1" noChangeArrowheads="1"/>
          </p:cNvPicPr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95478" y="141795"/>
            <a:ext cx="864000" cy="9447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6007" r:id="rId1"/>
    <p:sldLayoutId id="2147486018" r:id="rId2"/>
    <p:sldLayoutId id="2147486017" r:id="rId3"/>
    <p:sldLayoutId id="2147486008" r:id="rId4"/>
    <p:sldLayoutId id="2147486016" r:id="rId5"/>
    <p:sldLayoutId id="2147486015" r:id="rId6"/>
    <p:sldLayoutId id="2147486013" r:id="rId7"/>
    <p:sldLayoutId id="2147486014" r:id="rId8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lang="de-DE" sz="1600" b="1" kern="1200" dirty="0" smtClean="0">
          <a:solidFill>
            <a:srgbClr val="FFFFFF"/>
          </a:solidFill>
          <a:latin typeface="Arial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500" b="1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algn="l" defTabSz="863600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00000"/>
        <a:defRPr lang="de-DE" sz="1600" b="1" kern="1200" dirty="0">
          <a:solidFill>
            <a:srgbClr val="0095D8"/>
          </a:solidFill>
          <a:latin typeface="Arial"/>
          <a:ea typeface="ＭＳ Ｐゴシック" charset="0"/>
          <a:cs typeface="ＭＳ Ｐゴシック" charset="0"/>
        </a:defRPr>
      </a:lvl1pPr>
      <a:lvl2pPr algn="l" defTabSz="1254125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00000"/>
        <a:defRPr sz="1600" kern="1200">
          <a:solidFill>
            <a:srgbClr val="003882"/>
          </a:solidFill>
          <a:latin typeface="Arial"/>
          <a:ea typeface="ＭＳ Ｐゴシック" charset="0"/>
          <a:cs typeface="+mn-cs"/>
        </a:defRPr>
      </a:lvl2pPr>
      <a:lvl3pPr marL="207963" indent="-207963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13"/>
        </a:buBlip>
        <a:defRPr sz="1600" b="1" kern="1200">
          <a:solidFill>
            <a:srgbClr val="003882"/>
          </a:solidFill>
          <a:latin typeface="Arial"/>
          <a:ea typeface="ＭＳ Ｐゴシック" charset="0"/>
          <a:cs typeface="+mn-cs"/>
        </a:defRPr>
      </a:lvl3pPr>
      <a:lvl4pPr marL="431800" indent="-215900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13"/>
        </a:buBlip>
        <a:defRPr sz="1600" kern="1200">
          <a:solidFill>
            <a:srgbClr val="003882"/>
          </a:solidFill>
          <a:latin typeface="Arial"/>
          <a:ea typeface="ＭＳ Ｐゴシック" charset="0"/>
          <a:cs typeface="+mn-cs"/>
        </a:defRPr>
      </a:lvl4pPr>
      <a:lvl5pPr marL="647700" indent="-215900" algn="l" rtl="0" eaLnBrk="1" fontAlgn="base" hangingPunct="1">
        <a:lnSpc>
          <a:spcPts val="1800"/>
        </a:lnSpc>
        <a:spcBef>
          <a:spcPts val="163"/>
        </a:spcBef>
        <a:spcAft>
          <a:spcPts val="500"/>
        </a:spcAft>
        <a:buSzPct val="110000"/>
        <a:buFontTx/>
        <a:buBlip>
          <a:blip r:embed="rId14"/>
        </a:buBlip>
        <a:defRPr sz="1400" kern="1200">
          <a:solidFill>
            <a:srgbClr val="003882"/>
          </a:solidFill>
          <a:latin typeface="Arial"/>
          <a:ea typeface="ＭＳ Ｐゴシック" charset="0"/>
          <a:cs typeface="+mn-cs"/>
        </a:defRPr>
      </a:lvl5pPr>
      <a:lvl6pPr marL="208800" indent="-208800" algn="l" defTabSz="914400" rtl="0" eaLnBrk="1" latinLnBrk="0" hangingPunct="1">
        <a:lnSpc>
          <a:spcPts val="1800"/>
        </a:lnSpc>
        <a:spcBef>
          <a:spcPts val="163"/>
        </a:spcBef>
        <a:spcAft>
          <a:spcPts val="500"/>
        </a:spcAft>
        <a:buFont typeface="+mj-lt"/>
        <a:buAutoNum type="arabicPeriod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F7930-81CD-4D63-BA62-1FB6F8E0FA4C}" type="datetimeFigureOut">
              <a:rPr lang="de-DE" smtClean="0"/>
              <a:t>31.03.2017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636ED-4FAC-40DD-B33F-F61E9DBB46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3882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34" r:id="rId1"/>
    <p:sldLayoutId id="2147486035" r:id="rId2"/>
    <p:sldLayoutId id="2147486036" r:id="rId3"/>
    <p:sldLayoutId id="2147486037" r:id="rId4"/>
    <p:sldLayoutId id="2147486038" r:id="rId5"/>
    <p:sldLayoutId id="2147486039" r:id="rId6"/>
    <p:sldLayoutId id="2147486040" r:id="rId7"/>
    <p:sldLayoutId id="2147486041" r:id="rId8"/>
    <p:sldLayoutId id="2147486042" r:id="rId9"/>
    <p:sldLayoutId id="2147486043" r:id="rId10"/>
    <p:sldLayoutId id="214748604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name@inmediasp.d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Textfeld 6"/>
          <p:cNvSpPr txBox="1">
            <a:spLocks noChangeArrowheads="1"/>
          </p:cNvSpPr>
          <p:nvPr/>
        </p:nvSpPr>
        <p:spPr bwMode="auto">
          <a:xfrm>
            <a:off x="3492500" y="1813058"/>
            <a:ext cx="539998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t">
            <a:noAutofit/>
          </a:bodyPr>
          <a:lstStyle/>
          <a:p>
            <a:r>
              <a:rPr lang="de-DE" sz="3500" dirty="0" err="1">
                <a:solidFill>
                  <a:srgbClr val="002754"/>
                </a:solidFill>
              </a:rPr>
              <a:t>React</a:t>
            </a:r>
            <a:r>
              <a:rPr lang="de-DE" sz="3500" dirty="0">
                <a:solidFill>
                  <a:srgbClr val="002754"/>
                </a:solidFill>
              </a:rPr>
              <a:t> &amp; </a:t>
            </a:r>
            <a:br>
              <a:rPr lang="de-DE" sz="3500" dirty="0">
                <a:solidFill>
                  <a:srgbClr val="002754"/>
                </a:solidFill>
              </a:rPr>
            </a:br>
            <a:r>
              <a:rPr lang="de-DE" sz="3500" dirty="0">
                <a:solidFill>
                  <a:srgbClr val="002754"/>
                </a:solidFill>
              </a:rPr>
              <a:t>DDD</a:t>
            </a:r>
          </a:p>
        </p:txBody>
      </p:sp>
      <p:sp>
        <p:nvSpPr>
          <p:cNvPr id="19461" name="Textfeld 6"/>
          <p:cNvSpPr txBox="1">
            <a:spLocks noChangeArrowheads="1"/>
          </p:cNvSpPr>
          <p:nvPr/>
        </p:nvSpPr>
        <p:spPr bwMode="auto">
          <a:xfrm>
            <a:off x="3492500" y="4587875"/>
            <a:ext cx="475138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de-DE" sz="1400" dirty="0">
                <a:solidFill>
                  <a:srgbClr val="002754"/>
                </a:solidFill>
              </a:rPr>
              <a:t>31.03.2017 Christin </a:t>
            </a:r>
            <a:r>
              <a:rPr lang="de-DE" sz="1400" dirty="0" err="1">
                <a:solidFill>
                  <a:srgbClr val="002754"/>
                </a:solidFill>
              </a:rPr>
              <a:t>Scheewe</a:t>
            </a:r>
            <a:r>
              <a:rPr lang="de-DE" sz="1400" dirty="0">
                <a:solidFill>
                  <a:srgbClr val="002754"/>
                </a:solidFill>
              </a:rPr>
              <a:t>, Ferris </a:t>
            </a:r>
            <a:r>
              <a:rPr lang="de-DE" sz="1400" dirty="0" err="1">
                <a:solidFill>
                  <a:srgbClr val="002754"/>
                </a:solidFill>
              </a:rPr>
              <a:t>Burock</a:t>
            </a:r>
            <a:r>
              <a:rPr lang="de-DE" sz="1400" dirty="0">
                <a:solidFill>
                  <a:srgbClr val="002754"/>
                </a:solidFill>
              </a:rPr>
              <a:t>, Thomas Hein</a:t>
            </a:r>
          </a:p>
        </p:txBody>
      </p:sp>
      <p:pic>
        <p:nvPicPr>
          <p:cNvPr id="6" name="Grafik 5" descr="Bild1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08400" y="1908000"/>
            <a:ext cx="1650578" cy="164058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492500" y="3092898"/>
            <a:ext cx="3017988" cy="433311"/>
          </a:xfrm>
          <a:prstGeom prst="rect">
            <a:avLst/>
          </a:prstGeom>
          <a:solidFill>
            <a:srgbClr val="0095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72000" tIns="75600" rIns="72000" bIns="79200" anchor="ctr">
            <a:spAutoFit/>
          </a:bodyPr>
          <a:lstStyle/>
          <a:p>
            <a:pPr>
              <a:defRPr/>
            </a:pPr>
            <a:r>
              <a:rPr lang="de-DE" sz="1800" dirty="0">
                <a:solidFill>
                  <a:srgbClr val="FFFFFF"/>
                </a:solidFill>
                <a:ea typeface="ＭＳ Ｐゴシック" pitchFamily="34" charset="-128"/>
              </a:rPr>
              <a:t>Reisebuchung im Jahr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Applikation</a:t>
            </a:r>
          </a:p>
        </p:txBody>
      </p:sp>
      <p:pic>
        <p:nvPicPr>
          <p:cNvPr id="1028" name="Picture 4" descr="Bildergebnis für Reisen"/>
          <p:cNvPicPr>
            <a:picLocks noGrp="1" noChangeAspect="1" noChangeArrowheads="1"/>
          </p:cNvPicPr>
          <p:nvPr>
            <p:ph type="pic" sz="quarter" idx="17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" b="344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Persönliche Reisen</a:t>
            </a:r>
          </a:p>
          <a:p>
            <a:pPr lvl="2"/>
            <a:r>
              <a:rPr lang="de-DE" dirty="0"/>
              <a:t>Reisen werden anhand persönlicher Neigung selektierbar gemacht</a:t>
            </a:r>
          </a:p>
          <a:p>
            <a:pPr lvl="2"/>
            <a:r>
              <a:rPr lang="de-DE" dirty="0"/>
              <a:t>Für jeden individuell nach Ort, Interesse, Neigung</a:t>
            </a:r>
          </a:p>
          <a:p>
            <a:pPr lvl="2"/>
            <a:r>
              <a:rPr lang="de-DE" dirty="0"/>
              <a:t>Sorglos Paket</a:t>
            </a:r>
          </a:p>
        </p:txBody>
      </p:sp>
    </p:spTree>
    <p:extLst>
      <p:ext uri="{BB962C8B-B14F-4D97-AF65-F5344CB8AC3E}">
        <p14:creationId xmlns:p14="http://schemas.microsoft.com/office/powerpoint/2010/main" val="335858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4"/>
          </p:nvPr>
        </p:nvPicPr>
        <p:blipFill>
          <a:blip r:embed="rId2"/>
          <a:stretch>
            <a:fillRect/>
          </a:stretch>
        </p:blipFill>
        <p:spPr>
          <a:xfrm>
            <a:off x="4859338" y="1483519"/>
            <a:ext cx="3889375" cy="2897187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50825" y="411087"/>
            <a:ext cx="2366702" cy="431614"/>
          </a:xfrm>
        </p:spPr>
        <p:txBody>
          <a:bodyPr/>
          <a:lstStyle/>
          <a:p>
            <a:r>
              <a:rPr lang="de-DE" dirty="0"/>
              <a:t>Beispiele Strategisch</a:t>
            </a:r>
          </a:p>
        </p:txBody>
      </p:sp>
      <p:pic>
        <p:nvPicPr>
          <p:cNvPr id="1026" name="Picture 2" descr="Dashed lines separate &#10;Subdomains &#10;This is a &#10;Subdomain &#10;Product Catalog &#10;Subdomain &#10;Shipping &#10;Subdomain &#10;Solid lines mark off &#10;Bounded Contexts &#10;Orders Subdomain &#10;whole business Domain &#10;Invoicing &#10;Subdomain &#10;e-Commerce &#10;System &#10;Inventory &#10;Inventory &#10;System &#10;Subdomain &#10;External Forecasting &#10;System &#10;Straight lines between Subdomains and Bounded &#10;Contexts indicate integration relationships 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387687"/>
            <a:ext cx="3889375" cy="308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2306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/>
          <p:cNvSpPr/>
          <p:nvPr/>
        </p:nvSpPr>
        <p:spPr>
          <a:xfrm>
            <a:off x="104775" y="190500"/>
            <a:ext cx="8963025" cy="4695825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13229" y="52000"/>
            <a:ext cx="163717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Strategisches Design</a:t>
            </a:r>
          </a:p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Geile Reisen Domain</a:t>
            </a:r>
          </a:p>
        </p:txBody>
      </p:sp>
      <p:sp>
        <p:nvSpPr>
          <p:cNvPr id="6" name="Ellipse 5"/>
          <p:cNvSpPr/>
          <p:nvPr/>
        </p:nvSpPr>
        <p:spPr>
          <a:xfrm>
            <a:off x="2047875" y="328999"/>
            <a:ext cx="3505200" cy="1480751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009900" y="1649626"/>
            <a:ext cx="16287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Reiseauswahl CORE</a:t>
            </a:r>
          </a:p>
        </p:txBody>
      </p:sp>
      <p:sp>
        <p:nvSpPr>
          <p:cNvPr id="8" name="Ellipse 7"/>
          <p:cNvSpPr/>
          <p:nvPr/>
        </p:nvSpPr>
        <p:spPr>
          <a:xfrm>
            <a:off x="2162175" y="443299"/>
            <a:ext cx="3162300" cy="1147376"/>
          </a:xfrm>
          <a:prstGeom prst="ellipse">
            <a:avLst/>
          </a:prstGeom>
          <a:noFill/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3343275" y="816612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Kunde</a:t>
            </a:r>
          </a:p>
        </p:txBody>
      </p:sp>
      <p:sp>
        <p:nvSpPr>
          <p:cNvPr id="10" name="Rechteck 9"/>
          <p:cNvSpPr/>
          <p:nvPr/>
        </p:nvSpPr>
        <p:spPr>
          <a:xfrm>
            <a:off x="3343275" y="1206974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Event</a:t>
            </a:r>
          </a:p>
        </p:txBody>
      </p:sp>
      <p:sp>
        <p:nvSpPr>
          <p:cNvPr id="11" name="Rechteck 10"/>
          <p:cNvSpPr/>
          <p:nvPr/>
        </p:nvSpPr>
        <p:spPr>
          <a:xfrm>
            <a:off x="4117181" y="855062"/>
            <a:ext cx="976313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Equipment</a:t>
            </a:r>
          </a:p>
        </p:txBody>
      </p:sp>
      <p:sp>
        <p:nvSpPr>
          <p:cNvPr id="13" name="Ellipse 12"/>
          <p:cNvSpPr/>
          <p:nvPr/>
        </p:nvSpPr>
        <p:spPr>
          <a:xfrm>
            <a:off x="295275" y="1989758"/>
            <a:ext cx="3505200" cy="1480751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1195388" y="3458409"/>
            <a:ext cx="16287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Reservierungen</a:t>
            </a:r>
          </a:p>
        </p:txBody>
      </p:sp>
      <p:sp>
        <p:nvSpPr>
          <p:cNvPr id="15" name="Ellipse 14"/>
          <p:cNvSpPr/>
          <p:nvPr/>
        </p:nvSpPr>
        <p:spPr>
          <a:xfrm>
            <a:off x="447675" y="2128258"/>
            <a:ext cx="3162300" cy="1147376"/>
          </a:xfrm>
          <a:prstGeom prst="ellipse">
            <a:avLst/>
          </a:prstGeom>
          <a:noFill/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ünfeck 15"/>
          <p:cNvSpPr/>
          <p:nvPr/>
        </p:nvSpPr>
        <p:spPr>
          <a:xfrm>
            <a:off x="2419350" y="644098"/>
            <a:ext cx="923925" cy="297977"/>
          </a:xfrm>
          <a:prstGeom prst="pentagon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Suche</a:t>
            </a:r>
          </a:p>
        </p:txBody>
      </p:sp>
      <p:sp>
        <p:nvSpPr>
          <p:cNvPr id="17" name="Fünfeck 16"/>
          <p:cNvSpPr/>
          <p:nvPr/>
        </p:nvSpPr>
        <p:spPr>
          <a:xfrm>
            <a:off x="2401491" y="958874"/>
            <a:ext cx="1094184" cy="297977"/>
          </a:xfrm>
          <a:prstGeom prst="pentagon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Buchen</a:t>
            </a:r>
          </a:p>
        </p:txBody>
      </p:sp>
      <p:sp>
        <p:nvSpPr>
          <p:cNvPr id="18" name="Fünfeck 17"/>
          <p:cNvSpPr/>
          <p:nvPr/>
        </p:nvSpPr>
        <p:spPr>
          <a:xfrm>
            <a:off x="887612" y="2304857"/>
            <a:ext cx="1094184" cy="297977"/>
          </a:xfrm>
          <a:prstGeom prst="pentagon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Buchen</a:t>
            </a:r>
          </a:p>
        </p:txBody>
      </p:sp>
      <p:sp>
        <p:nvSpPr>
          <p:cNvPr id="19" name="Fünfeck 18"/>
          <p:cNvSpPr/>
          <p:nvPr/>
        </p:nvSpPr>
        <p:spPr>
          <a:xfrm>
            <a:off x="1181100" y="2636621"/>
            <a:ext cx="1447800" cy="297977"/>
          </a:xfrm>
          <a:prstGeom prst="pentag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Stornieren</a:t>
            </a:r>
          </a:p>
        </p:txBody>
      </p:sp>
      <p:sp>
        <p:nvSpPr>
          <p:cNvPr id="20" name="Fünfeck 19"/>
          <p:cNvSpPr/>
          <p:nvPr/>
        </p:nvSpPr>
        <p:spPr>
          <a:xfrm>
            <a:off x="1415654" y="2968385"/>
            <a:ext cx="1447800" cy="212639"/>
          </a:xfrm>
          <a:prstGeom prst="pentagon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Bewerten</a:t>
            </a:r>
          </a:p>
        </p:txBody>
      </p:sp>
      <p:sp>
        <p:nvSpPr>
          <p:cNvPr id="21" name="Ellipse 20"/>
          <p:cNvSpPr/>
          <p:nvPr/>
        </p:nvSpPr>
        <p:spPr>
          <a:xfrm>
            <a:off x="396479" y="4590760"/>
            <a:ext cx="1027509" cy="434065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Ellipse 21"/>
          <p:cNvSpPr/>
          <p:nvPr/>
        </p:nvSpPr>
        <p:spPr>
          <a:xfrm>
            <a:off x="-74414" y="4087446"/>
            <a:ext cx="1027509" cy="434065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Ellipse 22"/>
          <p:cNvSpPr/>
          <p:nvPr/>
        </p:nvSpPr>
        <p:spPr>
          <a:xfrm>
            <a:off x="697585" y="4235180"/>
            <a:ext cx="1027509" cy="434065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Ellipse 23"/>
          <p:cNvSpPr/>
          <p:nvPr/>
        </p:nvSpPr>
        <p:spPr>
          <a:xfrm>
            <a:off x="1187054" y="4705060"/>
            <a:ext cx="1027509" cy="434065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4018604" y="3114454"/>
            <a:ext cx="3143250" cy="1414786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4775842" y="4529239"/>
            <a:ext cx="16287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Help </a:t>
            </a:r>
            <a:r>
              <a:rPr lang="de-DE" sz="1350" dirty="0" err="1">
                <a:solidFill>
                  <a:prstClr val="black"/>
                </a:solidFill>
                <a:latin typeface="Calibri" panose="020F0502020204030204"/>
                <a:ea typeface="+mn-ea"/>
              </a:rPr>
              <a:t>Self</a:t>
            </a: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 Service</a:t>
            </a:r>
          </a:p>
        </p:txBody>
      </p:sp>
      <p:sp>
        <p:nvSpPr>
          <p:cNvPr id="27" name="Ellipse 26"/>
          <p:cNvSpPr/>
          <p:nvPr/>
        </p:nvSpPr>
        <p:spPr>
          <a:xfrm>
            <a:off x="5708155" y="1505331"/>
            <a:ext cx="2846189" cy="1414786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6505575" y="1172494"/>
            <a:ext cx="16287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black"/>
                </a:solidFill>
                <a:latin typeface="Calibri" panose="020F0502020204030204"/>
                <a:ea typeface="+mn-ea"/>
              </a:rPr>
              <a:t>Kundenverwaltung</a:t>
            </a:r>
          </a:p>
        </p:txBody>
      </p:sp>
      <p:sp>
        <p:nvSpPr>
          <p:cNvPr id="29" name="Rechteck 28"/>
          <p:cNvSpPr/>
          <p:nvPr/>
        </p:nvSpPr>
        <p:spPr>
          <a:xfrm>
            <a:off x="7055651" y="1821985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Reisen</a:t>
            </a:r>
          </a:p>
        </p:txBody>
      </p:sp>
      <p:cxnSp>
        <p:nvCxnSpPr>
          <p:cNvPr id="31" name="Gerader Verbinder 30"/>
          <p:cNvCxnSpPr>
            <a:cxnSpLocks/>
            <a:stCxn id="56" idx="2"/>
            <a:endCxn id="22" idx="0"/>
          </p:cNvCxnSpPr>
          <p:nvPr/>
        </p:nvCxnSpPr>
        <p:spPr>
          <a:xfrm flipH="1">
            <a:off x="439341" y="3324730"/>
            <a:ext cx="545855" cy="7627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/>
          <p:cNvCxnSpPr>
            <a:cxnSpLocks/>
            <a:stCxn id="56" idx="2"/>
            <a:endCxn id="23" idx="0"/>
          </p:cNvCxnSpPr>
          <p:nvPr/>
        </p:nvCxnSpPr>
        <p:spPr>
          <a:xfrm>
            <a:off x="985196" y="3324730"/>
            <a:ext cx="226144" cy="910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/>
          <p:cNvCxnSpPr>
            <a:cxnSpLocks/>
            <a:endCxn id="23" idx="3"/>
          </p:cNvCxnSpPr>
          <p:nvPr/>
        </p:nvCxnSpPr>
        <p:spPr>
          <a:xfrm flipH="1">
            <a:off x="848060" y="3317521"/>
            <a:ext cx="170174" cy="12881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/>
          <p:cNvCxnSpPr>
            <a:cxnSpLocks/>
            <a:endCxn id="24" idx="1"/>
          </p:cNvCxnSpPr>
          <p:nvPr/>
        </p:nvCxnSpPr>
        <p:spPr>
          <a:xfrm>
            <a:off x="934171" y="3317521"/>
            <a:ext cx="403358" cy="1451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/>
          <p:cNvSpPr/>
          <p:nvPr/>
        </p:nvSpPr>
        <p:spPr>
          <a:xfrm>
            <a:off x="4066229" y="3250573"/>
            <a:ext cx="3001321" cy="1147376"/>
          </a:xfrm>
          <a:prstGeom prst="ellipse">
            <a:avLst/>
          </a:prstGeom>
          <a:noFill/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Ellipse 38"/>
          <p:cNvSpPr/>
          <p:nvPr/>
        </p:nvSpPr>
        <p:spPr>
          <a:xfrm>
            <a:off x="5731494" y="1639455"/>
            <a:ext cx="2667473" cy="1147376"/>
          </a:xfrm>
          <a:prstGeom prst="ellipse">
            <a:avLst/>
          </a:prstGeom>
          <a:noFill/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de-DE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hteck 44"/>
          <p:cNvSpPr/>
          <p:nvPr/>
        </p:nvSpPr>
        <p:spPr>
          <a:xfrm>
            <a:off x="6357355" y="3248061"/>
            <a:ext cx="518901" cy="1933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solidFill>
                  <a:schemeClr val="tx1"/>
                </a:solidFill>
                <a:latin typeface="Calibri" panose="020F0502020204030204"/>
              </a:rPr>
              <a:t>ACL/CS</a:t>
            </a:r>
          </a:p>
        </p:txBody>
      </p:sp>
      <p:sp>
        <p:nvSpPr>
          <p:cNvPr id="53" name="Rechteck 52"/>
          <p:cNvSpPr/>
          <p:nvPr/>
        </p:nvSpPr>
        <p:spPr>
          <a:xfrm>
            <a:off x="6061678" y="2075501"/>
            <a:ext cx="922727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Neukunde</a:t>
            </a:r>
          </a:p>
        </p:txBody>
      </p:sp>
      <p:sp>
        <p:nvSpPr>
          <p:cNvPr id="55" name="Fünfeck 54"/>
          <p:cNvSpPr/>
          <p:nvPr/>
        </p:nvSpPr>
        <p:spPr>
          <a:xfrm>
            <a:off x="5439324" y="3905251"/>
            <a:ext cx="1395212" cy="319571"/>
          </a:xfrm>
          <a:prstGeom prst="pentagon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Bewerten</a:t>
            </a:r>
          </a:p>
        </p:txBody>
      </p:sp>
      <p:sp>
        <p:nvSpPr>
          <p:cNvPr id="57" name="Fünfeck 56"/>
          <p:cNvSpPr/>
          <p:nvPr/>
        </p:nvSpPr>
        <p:spPr>
          <a:xfrm>
            <a:off x="5667374" y="3635710"/>
            <a:ext cx="1447800" cy="297977"/>
          </a:xfrm>
          <a:prstGeom prst="pentag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Stornieren</a:t>
            </a:r>
          </a:p>
        </p:txBody>
      </p:sp>
      <p:sp>
        <p:nvSpPr>
          <p:cNvPr id="62" name="Rechteck 61"/>
          <p:cNvSpPr/>
          <p:nvPr/>
        </p:nvSpPr>
        <p:spPr>
          <a:xfrm>
            <a:off x="6740173" y="2406284"/>
            <a:ext cx="922727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Interessen</a:t>
            </a:r>
          </a:p>
        </p:txBody>
      </p:sp>
      <p:sp>
        <p:nvSpPr>
          <p:cNvPr id="48" name="Rechteck 47"/>
          <p:cNvSpPr/>
          <p:nvPr/>
        </p:nvSpPr>
        <p:spPr>
          <a:xfrm>
            <a:off x="4580799" y="3378195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Reisen</a:t>
            </a:r>
          </a:p>
        </p:txBody>
      </p:sp>
      <p:sp>
        <p:nvSpPr>
          <p:cNvPr id="49" name="Rechteck 48"/>
          <p:cNvSpPr/>
          <p:nvPr/>
        </p:nvSpPr>
        <p:spPr>
          <a:xfrm>
            <a:off x="4194228" y="3763596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Beweis</a:t>
            </a:r>
          </a:p>
        </p:txBody>
      </p:sp>
      <p:sp>
        <p:nvSpPr>
          <p:cNvPr id="51" name="Rechteck 50"/>
          <p:cNvSpPr/>
          <p:nvPr/>
        </p:nvSpPr>
        <p:spPr>
          <a:xfrm>
            <a:off x="4495132" y="4090716"/>
            <a:ext cx="998392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Alternative</a:t>
            </a:r>
          </a:p>
        </p:txBody>
      </p:sp>
      <p:cxnSp>
        <p:nvCxnSpPr>
          <p:cNvPr id="12" name="Gerader Verbinder 11"/>
          <p:cNvCxnSpPr>
            <a:cxnSpLocks/>
            <a:stCxn id="8" idx="5"/>
            <a:endCxn id="84" idx="0"/>
          </p:cNvCxnSpPr>
          <p:nvPr/>
        </p:nvCxnSpPr>
        <p:spPr>
          <a:xfrm>
            <a:off x="4861367" y="1422646"/>
            <a:ext cx="1156399" cy="265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/>
          <p:cNvSpPr txBox="1"/>
          <p:nvPr/>
        </p:nvSpPr>
        <p:spPr>
          <a:xfrm>
            <a:off x="4763517" y="136921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U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5676300" y="171498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D</a:t>
            </a:r>
          </a:p>
        </p:txBody>
      </p:sp>
      <p:sp>
        <p:nvSpPr>
          <p:cNvPr id="56" name="Rechteck 55"/>
          <p:cNvSpPr/>
          <p:nvPr/>
        </p:nvSpPr>
        <p:spPr>
          <a:xfrm>
            <a:off x="655516" y="3114812"/>
            <a:ext cx="659359" cy="2099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solidFill>
                  <a:schemeClr val="tx1"/>
                </a:solidFill>
                <a:latin typeface="Calibri" panose="020F0502020204030204"/>
              </a:rPr>
              <a:t>CON/ACL</a:t>
            </a:r>
          </a:p>
        </p:txBody>
      </p:sp>
      <p:sp>
        <p:nvSpPr>
          <p:cNvPr id="68" name="Textfeld 67"/>
          <p:cNvSpPr txBox="1"/>
          <p:nvPr/>
        </p:nvSpPr>
        <p:spPr>
          <a:xfrm>
            <a:off x="1184084" y="3978872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U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963075" y="3309421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D</a:t>
            </a:r>
          </a:p>
        </p:txBody>
      </p:sp>
      <p:sp>
        <p:nvSpPr>
          <p:cNvPr id="70" name="Textfeld 69"/>
          <p:cNvSpPr txBox="1"/>
          <p:nvPr/>
        </p:nvSpPr>
        <p:spPr>
          <a:xfrm>
            <a:off x="7062716" y="277963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U</a:t>
            </a:r>
          </a:p>
        </p:txBody>
      </p:sp>
      <p:sp>
        <p:nvSpPr>
          <p:cNvPr id="71" name="Textfeld 70"/>
          <p:cNvSpPr txBox="1"/>
          <p:nvPr/>
        </p:nvSpPr>
        <p:spPr>
          <a:xfrm>
            <a:off x="6834536" y="320625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D</a:t>
            </a:r>
          </a:p>
        </p:txBody>
      </p:sp>
      <p:sp>
        <p:nvSpPr>
          <p:cNvPr id="72" name="Rechteck 71"/>
          <p:cNvSpPr/>
          <p:nvPr/>
        </p:nvSpPr>
        <p:spPr>
          <a:xfrm>
            <a:off x="3070435" y="2851893"/>
            <a:ext cx="518901" cy="1933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solidFill>
                  <a:schemeClr val="tx1"/>
                </a:solidFill>
                <a:latin typeface="Calibri" panose="020F0502020204030204"/>
              </a:rPr>
              <a:t>ACL/CS</a:t>
            </a:r>
          </a:p>
        </p:txBody>
      </p:sp>
      <p:cxnSp>
        <p:nvCxnSpPr>
          <p:cNvPr id="74" name="Gerader Verbinder 73"/>
          <p:cNvCxnSpPr>
            <a:endCxn id="45" idx="0"/>
          </p:cNvCxnSpPr>
          <p:nvPr/>
        </p:nvCxnSpPr>
        <p:spPr>
          <a:xfrm flipH="1">
            <a:off x="6616806" y="2786831"/>
            <a:ext cx="445692" cy="461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r Verbinder 75"/>
          <p:cNvCxnSpPr>
            <a:stCxn id="72" idx="2"/>
            <a:endCxn id="38" idx="1"/>
          </p:cNvCxnSpPr>
          <p:nvPr/>
        </p:nvCxnSpPr>
        <p:spPr>
          <a:xfrm>
            <a:off x="3329886" y="3045204"/>
            <a:ext cx="1175876" cy="3733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feld 76"/>
          <p:cNvSpPr txBox="1"/>
          <p:nvPr/>
        </p:nvSpPr>
        <p:spPr>
          <a:xfrm>
            <a:off x="4160716" y="328340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U</a:t>
            </a:r>
          </a:p>
        </p:txBody>
      </p:sp>
      <p:sp>
        <p:nvSpPr>
          <p:cNvPr id="78" name="Textfeld 77"/>
          <p:cNvSpPr txBox="1"/>
          <p:nvPr/>
        </p:nvSpPr>
        <p:spPr>
          <a:xfrm>
            <a:off x="3236745" y="305610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D</a:t>
            </a:r>
          </a:p>
        </p:txBody>
      </p:sp>
      <p:cxnSp>
        <p:nvCxnSpPr>
          <p:cNvPr id="80" name="Gerader Verbinder 79"/>
          <p:cNvCxnSpPr>
            <a:cxnSpLocks/>
            <a:stCxn id="8" idx="3"/>
          </p:cNvCxnSpPr>
          <p:nvPr/>
        </p:nvCxnSpPr>
        <p:spPr>
          <a:xfrm>
            <a:off x="2625283" y="1422646"/>
            <a:ext cx="3617" cy="582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hteck 80"/>
          <p:cNvSpPr/>
          <p:nvPr/>
        </p:nvSpPr>
        <p:spPr>
          <a:xfrm>
            <a:off x="2401491" y="2031602"/>
            <a:ext cx="518901" cy="1933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solidFill>
                  <a:schemeClr val="tx1"/>
                </a:solidFill>
                <a:latin typeface="Calibri" panose="020F0502020204030204"/>
              </a:rPr>
              <a:t>ACL/CS</a:t>
            </a:r>
          </a:p>
        </p:txBody>
      </p:sp>
      <p:sp>
        <p:nvSpPr>
          <p:cNvPr id="82" name="Textfeld 81"/>
          <p:cNvSpPr txBox="1"/>
          <p:nvPr/>
        </p:nvSpPr>
        <p:spPr>
          <a:xfrm>
            <a:off x="2633527" y="181434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D</a:t>
            </a:r>
          </a:p>
        </p:txBody>
      </p:sp>
      <p:sp>
        <p:nvSpPr>
          <p:cNvPr id="83" name="Textfeld 82"/>
          <p:cNvSpPr txBox="1"/>
          <p:nvPr/>
        </p:nvSpPr>
        <p:spPr>
          <a:xfrm>
            <a:off x="2617775" y="139535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U</a:t>
            </a:r>
          </a:p>
        </p:txBody>
      </p:sp>
      <p:sp>
        <p:nvSpPr>
          <p:cNvPr id="84" name="Rechteck 83"/>
          <p:cNvSpPr/>
          <p:nvPr/>
        </p:nvSpPr>
        <p:spPr>
          <a:xfrm>
            <a:off x="5758315" y="1687710"/>
            <a:ext cx="518901" cy="1933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solidFill>
                  <a:schemeClr val="tx1"/>
                </a:solidFill>
                <a:latin typeface="Calibri" panose="020F0502020204030204"/>
              </a:rPr>
              <a:t>CS</a:t>
            </a:r>
          </a:p>
        </p:txBody>
      </p:sp>
      <p:sp>
        <p:nvSpPr>
          <p:cNvPr id="86" name="Rechteck 85"/>
          <p:cNvSpPr/>
          <p:nvPr/>
        </p:nvSpPr>
        <p:spPr>
          <a:xfrm>
            <a:off x="3330671" y="414940"/>
            <a:ext cx="800100" cy="32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350" dirty="0">
                <a:solidFill>
                  <a:prstClr val="white"/>
                </a:solidFill>
                <a:latin typeface="Calibri" panose="020F0502020204030204"/>
              </a:rPr>
              <a:t>Reisen</a:t>
            </a:r>
          </a:p>
        </p:txBody>
      </p:sp>
    </p:spTree>
    <p:extLst>
      <p:ext uri="{BB962C8B-B14F-4D97-AF65-F5344CB8AC3E}">
        <p14:creationId xmlns:p14="http://schemas.microsoft.com/office/powerpoint/2010/main" val="3102634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Taktisch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203598"/>
            <a:ext cx="62388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69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07504" y="123478"/>
            <a:ext cx="1215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Tactical</a:t>
            </a:r>
            <a:r>
              <a:rPr lang="de-DE" sz="1200" dirty="0"/>
              <a:t> Design</a:t>
            </a:r>
            <a:br>
              <a:rPr lang="de-DE" sz="1200" dirty="0"/>
            </a:br>
            <a:r>
              <a:rPr lang="de-DE" sz="1200" dirty="0"/>
              <a:t>Reiseauswahl</a:t>
            </a:r>
          </a:p>
        </p:txBody>
      </p:sp>
      <p:sp>
        <p:nvSpPr>
          <p:cNvPr id="3" name="Fünfeck 2"/>
          <p:cNvSpPr/>
          <p:nvPr/>
        </p:nvSpPr>
        <p:spPr>
          <a:xfrm>
            <a:off x="253529" y="871294"/>
            <a:ext cx="1069950" cy="297977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200" dirty="0">
                <a:solidFill>
                  <a:schemeClr val="tx1"/>
                </a:solidFill>
                <a:latin typeface="Calibri" panose="020F0502020204030204"/>
              </a:rPr>
              <a:t>Suche</a:t>
            </a:r>
          </a:p>
        </p:txBody>
      </p:sp>
      <p:sp>
        <p:nvSpPr>
          <p:cNvPr id="4" name="Fünfeck 3"/>
          <p:cNvSpPr/>
          <p:nvPr/>
        </p:nvSpPr>
        <p:spPr>
          <a:xfrm>
            <a:off x="244609" y="1275606"/>
            <a:ext cx="1159040" cy="297977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200" dirty="0">
                <a:solidFill>
                  <a:schemeClr val="tx1"/>
                </a:solidFill>
                <a:latin typeface="Calibri" panose="020F0502020204030204"/>
              </a:rPr>
              <a:t>Buchen</a:t>
            </a:r>
          </a:p>
        </p:txBody>
      </p:sp>
      <p:sp>
        <p:nvSpPr>
          <p:cNvPr id="9" name="Fünfeck 8"/>
          <p:cNvSpPr/>
          <p:nvPr/>
        </p:nvSpPr>
        <p:spPr>
          <a:xfrm>
            <a:off x="164944" y="1679918"/>
            <a:ext cx="1318370" cy="798047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r>
              <a:rPr lang="de-DE" sz="1200" dirty="0">
                <a:solidFill>
                  <a:schemeClr val="tx1"/>
                </a:solidFill>
                <a:latin typeface="Calibri" panose="020F0502020204030204"/>
              </a:rPr>
              <a:t>Reise zusammenstellen</a:t>
            </a:r>
          </a:p>
        </p:txBody>
      </p:sp>
      <p:sp>
        <p:nvSpPr>
          <p:cNvPr id="10" name="Rechteck 9"/>
          <p:cNvSpPr/>
          <p:nvPr/>
        </p:nvSpPr>
        <p:spPr>
          <a:xfrm>
            <a:off x="2223083" y="1029251"/>
            <a:ext cx="1224136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Kunde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223083" y="747178"/>
            <a:ext cx="1224136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&lt;&lt;Entity&gt;&gt;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4095291" y="1395250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Interesse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4095291" y="1092854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4077856" y="428407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Persönliche Daten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4077856" y="126011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/>
          <p:cNvCxnSpPr>
            <a:stCxn id="11" idx="0"/>
            <a:endCxn id="14" idx="1"/>
          </p:cNvCxnSpPr>
          <p:nvPr/>
        </p:nvCxnSpPr>
        <p:spPr>
          <a:xfrm rot="5400000" flipH="1" flipV="1">
            <a:off x="3388618" y="57941"/>
            <a:ext cx="135771" cy="124270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>
            <a:stCxn id="10" idx="2"/>
            <a:endCxn id="12" idx="1"/>
          </p:cNvCxnSpPr>
          <p:nvPr/>
        </p:nvCxnSpPr>
        <p:spPr>
          <a:xfrm rot="16200000" flipH="1">
            <a:off x="3373721" y="856680"/>
            <a:ext cx="183000" cy="126014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/>
          <p:cNvSpPr/>
          <p:nvPr/>
        </p:nvSpPr>
        <p:spPr>
          <a:xfrm>
            <a:off x="1224748" y="2920341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Reisen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1224748" y="2661255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2376876" y="3836916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Aktivität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/>
          <p:cNvSpPr/>
          <p:nvPr/>
        </p:nvSpPr>
        <p:spPr>
          <a:xfrm>
            <a:off x="2376876" y="3544622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216636" y="3807240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Zeitrahmen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Rechteck 24"/>
          <p:cNvSpPr/>
          <p:nvPr/>
        </p:nvSpPr>
        <p:spPr>
          <a:xfrm>
            <a:off x="216636" y="3514946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7" name="Gerader Verbinder 26"/>
          <p:cNvCxnSpPr>
            <a:stCxn id="20" idx="1"/>
            <a:endCxn id="25" idx="0"/>
          </p:cNvCxnSpPr>
          <p:nvPr/>
        </p:nvCxnSpPr>
        <p:spPr>
          <a:xfrm rot="10800000" flipV="1">
            <a:off x="1080732" y="3103340"/>
            <a:ext cx="144016" cy="41160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stCxn id="20" idx="3"/>
            <a:endCxn id="23" idx="0"/>
          </p:cNvCxnSpPr>
          <p:nvPr/>
        </p:nvCxnSpPr>
        <p:spPr>
          <a:xfrm>
            <a:off x="2952940" y="3103341"/>
            <a:ext cx="288032" cy="44128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eck 29"/>
          <p:cNvSpPr/>
          <p:nvPr/>
        </p:nvSpPr>
        <p:spPr>
          <a:xfrm>
            <a:off x="3247958" y="4659982"/>
            <a:ext cx="1728192" cy="365999"/>
          </a:xfrm>
          <a:prstGeom prst="rect">
            <a:avLst/>
          </a:prstGeom>
          <a:solidFill>
            <a:srgbClr val="A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Geschäft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3247958" y="4367688"/>
            <a:ext cx="1728192" cy="282073"/>
          </a:xfrm>
          <a:prstGeom prst="rect">
            <a:avLst/>
          </a:prstGeom>
          <a:solidFill>
            <a:srgbClr val="A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&lt;&lt;Entity&gt;&gt;</a:t>
            </a:r>
            <a:endParaRPr lang="de-DE" dirty="0">
              <a:solidFill>
                <a:schemeClr val="bg1"/>
              </a:solidFill>
            </a:endParaRPr>
          </a:p>
        </p:txBody>
      </p:sp>
      <p:cxnSp>
        <p:nvCxnSpPr>
          <p:cNvPr id="33" name="Gerader Verbinder 32"/>
          <p:cNvCxnSpPr>
            <a:stCxn id="22" idx="2"/>
            <a:endCxn id="31" idx="0"/>
          </p:cNvCxnSpPr>
          <p:nvPr/>
        </p:nvCxnSpPr>
        <p:spPr>
          <a:xfrm rot="16200000" flipH="1">
            <a:off x="3594127" y="3849760"/>
            <a:ext cx="164773" cy="87108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hteck 34"/>
          <p:cNvSpPr/>
          <p:nvPr/>
        </p:nvSpPr>
        <p:spPr>
          <a:xfrm>
            <a:off x="6804248" y="3103340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Reiseoptionen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6" name="Rechteck 35"/>
          <p:cNvSpPr/>
          <p:nvPr/>
        </p:nvSpPr>
        <p:spPr>
          <a:xfrm>
            <a:off x="6804248" y="2800944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5796136" y="3883370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Erlebnispark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8" name="Rechteck 37"/>
          <p:cNvSpPr/>
          <p:nvPr/>
        </p:nvSpPr>
        <p:spPr>
          <a:xfrm>
            <a:off x="5796136" y="3580974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5797629" y="4649761"/>
            <a:ext cx="1728192" cy="3659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Fahrradreisen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5797629" y="4347365"/>
            <a:ext cx="1728192" cy="2820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&lt;&lt;Value </a:t>
            </a:r>
            <a:r>
              <a:rPr lang="de-DE" sz="1600" dirty="0" err="1">
                <a:solidFill>
                  <a:schemeClr val="tx1"/>
                </a:solidFill>
              </a:rPr>
              <a:t>Object</a:t>
            </a:r>
            <a:r>
              <a:rPr lang="de-DE" sz="1600" dirty="0">
                <a:solidFill>
                  <a:schemeClr val="tx1"/>
                </a:solidFill>
              </a:rPr>
              <a:t>&gt;&gt;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42" name="Gerader Verbinder 41"/>
          <p:cNvCxnSpPr>
            <a:stCxn id="35" idx="2"/>
            <a:endCxn id="37" idx="3"/>
          </p:cNvCxnSpPr>
          <p:nvPr/>
        </p:nvCxnSpPr>
        <p:spPr>
          <a:xfrm rot="5400000">
            <a:off x="7297821" y="3695846"/>
            <a:ext cx="597031" cy="14401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1"/>
          <p:cNvCxnSpPr>
            <a:cxnSpLocks/>
            <a:stCxn id="35" idx="2"/>
            <a:endCxn id="39" idx="3"/>
          </p:cNvCxnSpPr>
          <p:nvPr/>
        </p:nvCxnSpPr>
        <p:spPr>
          <a:xfrm rot="5400000">
            <a:off x="6915372" y="4079789"/>
            <a:ext cx="1363422" cy="14252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stCxn id="39" idx="1"/>
            <a:endCxn id="30" idx="3"/>
          </p:cNvCxnSpPr>
          <p:nvPr/>
        </p:nvCxnSpPr>
        <p:spPr>
          <a:xfrm flipH="1">
            <a:off x="4976150" y="4832761"/>
            <a:ext cx="821479" cy="10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>
            <a:stCxn id="37" idx="1"/>
            <a:endCxn id="30" idx="3"/>
          </p:cNvCxnSpPr>
          <p:nvPr/>
        </p:nvCxnSpPr>
        <p:spPr>
          <a:xfrm rot="10800000" flipV="1">
            <a:off x="4976150" y="4066370"/>
            <a:ext cx="819986" cy="77661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477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50825" y="411087"/>
            <a:ext cx="1385664" cy="431614"/>
          </a:xfrm>
        </p:spPr>
        <p:txBody>
          <a:bodyPr/>
          <a:lstStyle/>
          <a:p>
            <a:r>
              <a:rPr lang="de-DE" dirty="0"/>
              <a:t>Architektur</a:t>
            </a:r>
          </a:p>
        </p:txBody>
      </p:sp>
      <p:sp>
        <p:nvSpPr>
          <p:cNvPr id="4" name="Ellipse 3"/>
          <p:cNvSpPr/>
          <p:nvPr/>
        </p:nvSpPr>
        <p:spPr>
          <a:xfrm>
            <a:off x="611560" y="1203598"/>
            <a:ext cx="1800200" cy="1512168"/>
          </a:xfrm>
          <a:prstGeom prst="ellipse">
            <a:avLst/>
          </a:prstGeom>
          <a:solidFill>
            <a:srgbClr val="003882"/>
          </a:solidFill>
          <a:ln w="19050" cap="sq">
            <a:solidFill>
              <a:srgbClr val="003882"/>
            </a:solidFill>
            <a:beve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dirty="0" err="1"/>
              <a:t>React</a:t>
            </a:r>
            <a:br>
              <a:rPr lang="de-DE" sz="1600" dirty="0"/>
            </a:br>
            <a:r>
              <a:rPr lang="de-DE" sz="1600" dirty="0"/>
              <a:t>+</a:t>
            </a:r>
            <a:br>
              <a:rPr lang="de-DE" sz="1600" dirty="0"/>
            </a:br>
            <a:r>
              <a:rPr lang="de-DE" sz="1600" dirty="0" err="1"/>
              <a:t>Reisenfilter</a:t>
            </a:r>
            <a:r>
              <a:rPr lang="de-DE" sz="1600" dirty="0"/>
              <a:t> backend</a:t>
            </a:r>
          </a:p>
        </p:txBody>
      </p:sp>
      <p:sp>
        <p:nvSpPr>
          <p:cNvPr id="5" name="Ellipse 4"/>
          <p:cNvSpPr/>
          <p:nvPr/>
        </p:nvSpPr>
        <p:spPr>
          <a:xfrm>
            <a:off x="6300192" y="1338038"/>
            <a:ext cx="1800200" cy="1512168"/>
          </a:xfrm>
          <a:prstGeom prst="ellipse">
            <a:avLst/>
          </a:prstGeom>
          <a:solidFill>
            <a:srgbClr val="003882"/>
          </a:solidFill>
          <a:ln w="19050" cap="sq">
            <a:solidFill>
              <a:srgbClr val="003882"/>
            </a:solidFill>
            <a:beve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dirty="0" err="1"/>
              <a:t>Kundenverwaltungs</a:t>
            </a:r>
            <a:r>
              <a:rPr lang="de-DE" sz="1600" dirty="0"/>
              <a:t> backend</a:t>
            </a:r>
          </a:p>
        </p:txBody>
      </p:sp>
      <p:cxnSp>
        <p:nvCxnSpPr>
          <p:cNvPr id="9" name="Gerade Verbindung mit Pfeil 8"/>
          <p:cNvCxnSpPr>
            <a:stCxn id="4" idx="6"/>
            <a:endCxn id="5" idx="2"/>
          </p:cNvCxnSpPr>
          <p:nvPr/>
        </p:nvCxnSpPr>
        <p:spPr>
          <a:xfrm>
            <a:off x="2411760" y="1959682"/>
            <a:ext cx="3888432" cy="134440"/>
          </a:xfrm>
          <a:prstGeom prst="straightConnector1">
            <a:avLst/>
          </a:prstGeom>
          <a:ln w="19050" cap="rnd" cmpd="sng">
            <a:solidFill>
              <a:srgbClr val="003882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2789027" y="1762648"/>
            <a:ext cx="1333698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</a:pPr>
            <a:r>
              <a:rPr lang="de-DE" sz="1400" dirty="0"/>
              <a:t>Buchen per Rest</a:t>
            </a:r>
          </a:p>
        </p:txBody>
      </p:sp>
      <p:sp>
        <p:nvSpPr>
          <p:cNvPr id="12" name="Ellipse 11"/>
          <p:cNvSpPr/>
          <p:nvPr/>
        </p:nvSpPr>
        <p:spPr>
          <a:xfrm>
            <a:off x="2555776" y="3327195"/>
            <a:ext cx="1800200" cy="1512168"/>
          </a:xfrm>
          <a:prstGeom prst="ellipse">
            <a:avLst/>
          </a:prstGeom>
          <a:solidFill>
            <a:srgbClr val="003882"/>
          </a:solidFill>
          <a:ln w="19050" cap="sq">
            <a:solidFill>
              <a:srgbClr val="003882"/>
            </a:solidFill>
            <a:beve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dirty="0" err="1"/>
              <a:t>React</a:t>
            </a:r>
            <a:r>
              <a:rPr lang="de-DE" sz="1600" dirty="0"/>
              <a:t>+</a:t>
            </a:r>
            <a:br>
              <a:rPr lang="de-DE" sz="1600" dirty="0"/>
            </a:br>
            <a:r>
              <a:rPr lang="de-DE" sz="1600" dirty="0"/>
              <a:t>Stornieren </a:t>
            </a:r>
            <a:r>
              <a:rPr lang="de-DE" sz="1600" dirty="0" err="1"/>
              <a:t>bestehnder</a:t>
            </a:r>
            <a:r>
              <a:rPr lang="de-DE" sz="1600" dirty="0"/>
              <a:t> Reisen</a:t>
            </a:r>
          </a:p>
        </p:txBody>
      </p:sp>
      <p:cxnSp>
        <p:nvCxnSpPr>
          <p:cNvPr id="16" name="Gerade Verbindung mit Pfeil 15"/>
          <p:cNvCxnSpPr>
            <a:cxnSpLocks/>
            <a:stCxn id="5" idx="3"/>
          </p:cNvCxnSpPr>
          <p:nvPr/>
        </p:nvCxnSpPr>
        <p:spPr>
          <a:xfrm flipH="1">
            <a:off x="4283968" y="2628754"/>
            <a:ext cx="2279857" cy="1135070"/>
          </a:xfrm>
          <a:prstGeom prst="straightConnector1">
            <a:avLst/>
          </a:prstGeom>
          <a:ln w="19050" cap="rnd" cmpd="sng">
            <a:solidFill>
              <a:srgbClr val="003882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4708438" y="3532992"/>
            <a:ext cx="339195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</a:pPr>
            <a:r>
              <a:rPr lang="de-DE" sz="1400" dirty="0"/>
              <a:t>Buchungen per Message </a:t>
            </a:r>
            <a:r>
              <a:rPr lang="de-DE" sz="1400" dirty="0" err="1"/>
              <a:t>Que</a:t>
            </a:r>
            <a:r>
              <a:rPr lang="de-DE" sz="1400" dirty="0"/>
              <a:t> bereitstellen</a:t>
            </a:r>
          </a:p>
        </p:txBody>
      </p:sp>
      <p:cxnSp>
        <p:nvCxnSpPr>
          <p:cNvPr id="19" name="Gerade Verbindung mit Pfeil 18"/>
          <p:cNvCxnSpPr>
            <a:cxnSpLocks/>
            <a:stCxn id="12" idx="7"/>
          </p:cNvCxnSpPr>
          <p:nvPr/>
        </p:nvCxnSpPr>
        <p:spPr>
          <a:xfrm flipV="1">
            <a:off x="4092343" y="2470536"/>
            <a:ext cx="2312072" cy="1078111"/>
          </a:xfrm>
          <a:prstGeom prst="straightConnector1">
            <a:avLst/>
          </a:prstGeom>
          <a:ln w="19050" cap="rnd" cmpd="sng">
            <a:solidFill>
              <a:srgbClr val="003882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2772395" y="2791991"/>
            <a:ext cx="2247410" cy="2139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</a:pPr>
            <a:r>
              <a:rPr lang="de-DE" sz="1400" dirty="0"/>
              <a:t>Stornieren per </a:t>
            </a:r>
            <a:r>
              <a:rPr lang="de-DE" sz="1400" dirty="0" err="1"/>
              <a:t>MessageQue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096419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250825" y="411087"/>
            <a:ext cx="1167656" cy="431614"/>
          </a:xfrm>
        </p:spPr>
        <p:txBody>
          <a:bodyPr/>
          <a:lstStyle/>
          <a:p>
            <a:r>
              <a:rPr lang="de-DE" dirty="0"/>
              <a:t>Ergebnis</a:t>
            </a:r>
          </a:p>
        </p:txBody>
      </p:sp>
      <p:sp>
        <p:nvSpPr>
          <p:cNvPr id="4" name="Titel 83"/>
          <p:cNvSpPr txBox="1">
            <a:spLocks/>
          </p:cNvSpPr>
          <p:nvPr/>
        </p:nvSpPr>
        <p:spPr bwMode="auto">
          <a:xfrm>
            <a:off x="1534273" y="418356"/>
            <a:ext cx="1385664" cy="417074"/>
          </a:xfrm>
          <a:prstGeom prst="rect">
            <a:avLst/>
          </a:prstGeom>
          <a:solidFill>
            <a:srgbClr val="0095D8"/>
          </a:solidFill>
          <a:ln w="9525">
            <a:noFill/>
            <a:miter lim="800000"/>
            <a:headEnd/>
            <a:tailEnd/>
          </a:ln>
        </p:spPr>
        <p:txBody>
          <a:bodyPr vert="horz" wrap="none" lIns="144000" tIns="82800" rIns="144000" bIns="86400" numCol="1" rtlCol="0" anchor="ctr" anchorCtr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kumimoji="0" sz="16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ＭＳ Ｐゴシック" charset="0"/>
              </a:defRPr>
            </a:lvl1pPr>
          </a:lstStyle>
          <a:p>
            <a:r>
              <a:rPr lang="de-DE" dirty="0"/>
              <a:t>Seht selbst</a:t>
            </a:r>
          </a:p>
        </p:txBody>
      </p:sp>
    </p:spTree>
    <p:extLst>
      <p:ext uri="{BB962C8B-B14F-4D97-AF65-F5344CB8AC3E}">
        <p14:creationId xmlns:p14="http://schemas.microsoft.com/office/powerpoint/2010/main" val="135947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207963"/>
            <a:r>
              <a:rPr lang="de-DE" sz="1600" dirty="0"/>
              <a:t>DDD</a:t>
            </a:r>
          </a:p>
          <a:p>
            <a:pPr lvl="2"/>
            <a:r>
              <a:rPr lang="de-DE" sz="1600" b="0" dirty="0"/>
              <a:t>Sehr viel neues</a:t>
            </a:r>
          </a:p>
          <a:p>
            <a:pPr lvl="2"/>
            <a:r>
              <a:rPr lang="de-DE" sz="1600" b="0" dirty="0"/>
              <a:t>Kann man nicht alleine machen</a:t>
            </a:r>
          </a:p>
          <a:p>
            <a:pPr lvl="2"/>
            <a:r>
              <a:rPr lang="de-DE" sz="1600" b="0" dirty="0"/>
              <a:t>Muss gewollt sein</a:t>
            </a:r>
          </a:p>
          <a:p>
            <a:pPr lvl="2"/>
            <a:r>
              <a:rPr lang="de-DE" sz="1600" b="0" dirty="0"/>
              <a:t>Hat großen Einfluss auf die Architektur</a:t>
            </a:r>
          </a:p>
          <a:p>
            <a:pPr lvl="2"/>
            <a:r>
              <a:rPr lang="de-DE" sz="1600" b="0" dirty="0"/>
              <a:t>Erstellt bessere Software</a:t>
            </a:r>
          </a:p>
          <a:p>
            <a:pPr marL="0" lvl="2" indent="0">
              <a:buNone/>
            </a:pPr>
            <a:endParaRPr lang="de-DE" sz="1600" b="0" dirty="0"/>
          </a:p>
          <a:p>
            <a:pPr lvl="2"/>
            <a:r>
              <a:rPr lang="de-DE" sz="1600" b="0" dirty="0"/>
              <a:t>Strategisch Design einfach</a:t>
            </a:r>
          </a:p>
          <a:p>
            <a:pPr lvl="2"/>
            <a:r>
              <a:rPr lang="de-DE" sz="1600" b="0" dirty="0" err="1"/>
              <a:t>Tactical</a:t>
            </a:r>
            <a:r>
              <a:rPr lang="de-DE" sz="1600" b="0" dirty="0"/>
              <a:t> sehr schwer</a:t>
            </a:r>
          </a:p>
          <a:p>
            <a:pPr marL="0" lvl="2" indent="0">
              <a:buNone/>
            </a:pPr>
            <a:endParaRPr lang="de-DE" sz="1600" dirty="0"/>
          </a:p>
          <a:p>
            <a:pPr lvl="3"/>
            <a:r>
              <a:rPr lang="en-US" b="1" i="1" dirty="0"/>
              <a:t>X(Entities, Value Objects )</a:t>
            </a:r>
            <a:r>
              <a:rPr lang="en-US" b="0" i="1" dirty="0"/>
              <a:t>[…]</a:t>
            </a:r>
            <a:r>
              <a:rPr lang="en-US" b="1" i="1" dirty="0"/>
              <a:t>, this pattern is one of the least well understood</a:t>
            </a:r>
            <a:r>
              <a:rPr lang="en-US" i="1" dirty="0"/>
              <a:t>. – in </a:t>
            </a:r>
            <a:r>
              <a:rPr lang="en-US" i="1" dirty="0" err="1"/>
              <a:t>jedem</a:t>
            </a:r>
            <a:r>
              <a:rPr lang="en-US" i="1" dirty="0"/>
              <a:t> </a:t>
            </a:r>
            <a:r>
              <a:rPr lang="en-US" i="1" dirty="0" err="1"/>
              <a:t>Kapitel</a:t>
            </a:r>
            <a:endParaRPr lang="de-DE" sz="1600" i="1" dirty="0"/>
          </a:p>
        </p:txBody>
      </p:sp>
      <p:sp>
        <p:nvSpPr>
          <p:cNvPr id="8" name="Inhaltsplatzhalter 7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endParaRPr lang="de-DE" dirty="0"/>
          </a:p>
          <a:p>
            <a:pPr lvl="2"/>
            <a:r>
              <a:rPr lang="de-DE" sz="1600" b="0" dirty="0"/>
              <a:t>Relativ schwer reinzukommen</a:t>
            </a:r>
          </a:p>
          <a:p>
            <a:pPr lvl="2"/>
            <a:r>
              <a:rPr lang="de-DE" sz="1600" b="0" dirty="0"/>
              <a:t>Aufteilung des Codes in </a:t>
            </a:r>
            <a:r>
              <a:rPr lang="de-DE" sz="1600" b="0" dirty="0" err="1"/>
              <a:t>Komponeneten</a:t>
            </a:r>
            <a:endParaRPr lang="de-DE" sz="1600" b="0" dirty="0"/>
          </a:p>
          <a:p>
            <a:pPr lvl="3"/>
            <a:r>
              <a:rPr lang="de-DE" sz="1600" dirty="0"/>
              <a:t>Keine Unterteilung mehr in JS, CSS und HTML</a:t>
            </a:r>
          </a:p>
          <a:p>
            <a:pPr lvl="2"/>
            <a:r>
              <a:rPr lang="de-DE" sz="1600" b="0" dirty="0"/>
              <a:t>Benötigt relativ viele zusätzliche Komponenten (JSX, Babel)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Kann man machen muss man aber nicht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250825" y="411087"/>
            <a:ext cx="1202922" cy="431614"/>
          </a:xfrm>
        </p:spPr>
        <p:txBody>
          <a:bodyPr/>
          <a:lstStyle/>
          <a:p>
            <a:r>
              <a:rPr lang="de-DE" dirty="0"/>
              <a:t>Ausblick </a:t>
            </a:r>
          </a:p>
        </p:txBody>
      </p:sp>
    </p:spTree>
    <p:extLst>
      <p:ext uri="{BB962C8B-B14F-4D97-AF65-F5344CB8AC3E}">
        <p14:creationId xmlns:p14="http://schemas.microsoft.com/office/powerpoint/2010/main" val="4167193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Bild 7" descr="05_INME_Flugzeug_150dpi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0638"/>
            <a:ext cx="9236075" cy="5191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1" name="Textplatzhalter 1"/>
          <p:cNvSpPr txBox="1">
            <a:spLocks/>
          </p:cNvSpPr>
          <p:nvPr/>
        </p:nvSpPr>
        <p:spPr bwMode="auto">
          <a:xfrm>
            <a:off x="3429000" y="2351087"/>
            <a:ext cx="2007096" cy="1223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Firmenzentrale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InMediasP GmbH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 err="1">
                <a:solidFill>
                  <a:srgbClr val="002754"/>
                </a:solidFill>
              </a:rPr>
              <a:t>Neuendorfstraße</a:t>
            </a:r>
            <a:r>
              <a:rPr lang="de-DE" sz="1400" dirty="0">
                <a:solidFill>
                  <a:srgbClr val="002754"/>
                </a:solidFill>
              </a:rPr>
              <a:t> 18a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16761 Hennigsdorf</a:t>
            </a:r>
          </a:p>
        </p:txBody>
      </p:sp>
      <p:sp>
        <p:nvSpPr>
          <p:cNvPr id="94212" name="Textplatzhalter 1"/>
          <p:cNvSpPr txBox="1">
            <a:spLocks/>
          </p:cNvSpPr>
          <p:nvPr/>
        </p:nvSpPr>
        <p:spPr bwMode="auto">
          <a:xfrm>
            <a:off x="5478463" y="2927027"/>
            <a:ext cx="1871662" cy="648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www.inmediasp.de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info@inmediasp.de</a:t>
            </a:r>
          </a:p>
        </p:txBody>
      </p:sp>
      <p:sp>
        <p:nvSpPr>
          <p:cNvPr id="94213" name="Textfeld 6"/>
          <p:cNvSpPr txBox="1">
            <a:spLocks noChangeArrowheads="1"/>
          </p:cNvSpPr>
          <p:nvPr/>
        </p:nvSpPr>
        <p:spPr bwMode="auto">
          <a:xfrm>
            <a:off x="3390900" y="1725613"/>
            <a:ext cx="4751388" cy="61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de-DE" sz="4000">
                <a:solidFill>
                  <a:srgbClr val="002754"/>
                </a:solidFill>
              </a:rPr>
              <a:t>Vielen Dank.</a:t>
            </a:r>
          </a:p>
        </p:txBody>
      </p:sp>
      <p:sp>
        <p:nvSpPr>
          <p:cNvPr id="94214" name="Textplatzhalter 1"/>
          <p:cNvSpPr txBox="1">
            <a:spLocks/>
          </p:cNvSpPr>
          <p:nvPr/>
        </p:nvSpPr>
        <p:spPr bwMode="auto">
          <a:xfrm>
            <a:off x="3429000" y="4084638"/>
            <a:ext cx="4887416" cy="935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b="1" dirty="0">
                <a:solidFill>
                  <a:srgbClr val="002754"/>
                </a:solidFill>
              </a:rPr>
              <a:t>Ansprechpartner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Karsten Müller (mueller</a:t>
            </a:r>
            <a:r>
              <a:rPr lang="de-DE" sz="1400" dirty="0">
                <a:solidFill>
                  <a:srgbClr val="002754"/>
                </a:solidFill>
                <a:hlinkClick r:id="rId4"/>
              </a:rPr>
              <a:t>@inmediasp.de</a:t>
            </a:r>
            <a:r>
              <a:rPr lang="de-DE" sz="1400" dirty="0">
                <a:solidFill>
                  <a:srgbClr val="002754"/>
                </a:solidFill>
              </a:rPr>
              <a:t>)</a:t>
            </a:r>
          </a:p>
          <a:p>
            <a:pPr eaLnBrk="0" hangingPunct="0">
              <a:lnSpc>
                <a:spcPct val="130000"/>
              </a:lnSpc>
              <a:buSzPct val="100000"/>
            </a:pPr>
            <a:r>
              <a:rPr lang="de-DE" sz="1400" dirty="0">
                <a:solidFill>
                  <a:srgbClr val="002754"/>
                </a:solidFill>
              </a:rPr>
              <a:t>Laura Rieger (rieger</a:t>
            </a:r>
            <a:r>
              <a:rPr lang="de-DE" sz="1400" dirty="0">
                <a:solidFill>
                  <a:srgbClr val="002754"/>
                </a:solidFill>
                <a:hlinkClick r:id="rId4"/>
              </a:rPr>
              <a:t>@inmediasp.de</a:t>
            </a:r>
            <a:r>
              <a:rPr lang="de-DE" sz="1400" dirty="0">
                <a:solidFill>
                  <a:srgbClr val="002754"/>
                </a:solidFill>
              </a:rPr>
              <a:t>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1520" y="987574"/>
            <a:ext cx="2160240" cy="3888432"/>
          </a:xfrm>
        </p:spPr>
        <p:txBody>
          <a:bodyPr/>
          <a:lstStyle/>
          <a:p>
            <a:pPr lvl="2"/>
            <a:r>
              <a:rPr lang="de-DE" sz="1800" dirty="0"/>
              <a:t>Aufgabe </a:t>
            </a:r>
          </a:p>
          <a:p>
            <a:pPr lvl="2"/>
            <a:r>
              <a:rPr lang="de-DE" sz="1800" dirty="0"/>
              <a:t>Team </a:t>
            </a:r>
          </a:p>
          <a:p>
            <a:pPr lvl="2"/>
            <a:r>
              <a:rPr lang="de-DE" sz="1800" dirty="0"/>
              <a:t>Vorgehen </a:t>
            </a:r>
          </a:p>
          <a:p>
            <a:pPr lvl="2"/>
            <a:r>
              <a:rPr lang="de-DE" sz="1800" dirty="0"/>
              <a:t>Erkenntnisse</a:t>
            </a:r>
          </a:p>
          <a:p>
            <a:pPr lvl="2"/>
            <a:r>
              <a:rPr lang="de-DE" sz="1800" dirty="0"/>
              <a:t>Ausblick</a:t>
            </a:r>
          </a:p>
          <a:p>
            <a:pPr lvl="2"/>
            <a:r>
              <a:rPr lang="de-DE" sz="1800" dirty="0"/>
              <a:t>Ergebnis </a:t>
            </a:r>
          </a:p>
          <a:p>
            <a:pPr lvl="2"/>
            <a:r>
              <a:rPr lang="de-DE" sz="1800" dirty="0"/>
              <a:t>Demo</a:t>
            </a: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660203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de-DE" dirty="0"/>
              <a:t>DDD</a:t>
            </a:r>
          </a:p>
          <a:p>
            <a:endParaRPr lang="de-DE" dirty="0"/>
          </a:p>
          <a:p>
            <a:pPr lvl="1"/>
            <a:r>
              <a:rPr lang="en-US" b="0" i="1" dirty="0"/>
              <a:t>Eric Evans brought about what is a timeless work. It is my firm belief that Eric’s work will guide developers in practical ways for decades to come.</a:t>
            </a:r>
          </a:p>
          <a:p>
            <a:pPr lvl="1"/>
            <a:endParaRPr lang="en-US" i="1" dirty="0"/>
          </a:p>
          <a:p>
            <a:pPr lvl="3"/>
            <a:r>
              <a:rPr lang="en-US" i="1" dirty="0" err="1"/>
              <a:t>Ubiqious</a:t>
            </a:r>
            <a:r>
              <a:rPr lang="en-US" i="1" dirty="0"/>
              <a:t> Language</a:t>
            </a:r>
          </a:p>
          <a:p>
            <a:pPr lvl="3"/>
            <a:r>
              <a:rPr lang="en-US" i="1" dirty="0"/>
              <a:t>Bounded Context</a:t>
            </a:r>
          </a:p>
          <a:p>
            <a:pPr lvl="3"/>
            <a:r>
              <a:rPr lang="en-US" i="1" dirty="0"/>
              <a:t>Context Map</a:t>
            </a:r>
          </a:p>
          <a:p>
            <a:pPr lvl="3"/>
            <a:r>
              <a:rPr lang="en-US" i="1" dirty="0"/>
              <a:t>Value Objects</a:t>
            </a:r>
          </a:p>
          <a:p>
            <a:pPr lvl="3"/>
            <a:r>
              <a:rPr lang="en-US" i="1" dirty="0"/>
              <a:t>Entities</a:t>
            </a:r>
            <a:endParaRPr lang="de-DE" i="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50825" y="411087"/>
            <a:ext cx="1109948" cy="431614"/>
          </a:xfrm>
        </p:spPr>
        <p:txBody>
          <a:bodyPr/>
          <a:lstStyle/>
          <a:p>
            <a:r>
              <a:rPr lang="de-DE" dirty="0"/>
              <a:t>Aufgabe</a:t>
            </a:r>
          </a:p>
        </p:txBody>
      </p:sp>
      <p:sp>
        <p:nvSpPr>
          <p:cNvPr id="5" name="Inhaltsplatzhalter 1"/>
          <p:cNvSpPr txBox="1">
            <a:spLocks/>
          </p:cNvSpPr>
          <p:nvPr/>
        </p:nvSpPr>
        <p:spPr bwMode="auto">
          <a:xfrm>
            <a:off x="395536" y="1140438"/>
            <a:ext cx="3888486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863600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  <a:defRPr lang="de-DE" sz="1600" b="1" kern="1200" dirty="0">
                <a:solidFill>
                  <a:srgbClr val="0095D8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algn="l" defTabSz="1254125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00000"/>
              <a:defRPr sz="1600" kern="120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2pPr>
            <a:lvl3pPr marL="207963" indent="-207963"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10000"/>
              <a:buFontTx/>
              <a:buBlip>
                <a:blip r:embed="rId2"/>
              </a:buBlip>
              <a:defRPr sz="1600" b="1" kern="120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3pPr>
            <a:lvl4pPr marL="431800" indent="-215900"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10000"/>
              <a:buFontTx/>
              <a:buBlip>
                <a:blip r:embed="rId2"/>
              </a:buBlip>
              <a:defRPr sz="1600" kern="120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4pPr>
            <a:lvl5pPr marL="647700" indent="-215900" algn="l" rtl="0" eaLnBrk="1" fontAlgn="base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SzPct val="110000"/>
              <a:buFontTx/>
              <a:buBlip>
                <a:blip r:embed="rId3"/>
              </a:buBlip>
              <a:defRPr sz="1400" kern="1200">
                <a:solidFill>
                  <a:srgbClr val="003882"/>
                </a:solidFill>
                <a:latin typeface="Arial"/>
                <a:ea typeface="ＭＳ Ｐゴシック" charset="0"/>
                <a:cs typeface="+mn-cs"/>
              </a:defRPr>
            </a:lvl5pPr>
            <a:lvl6pPr marL="208800" indent="-208800" algn="l" defTabSz="914400" rtl="0" eaLnBrk="1" latinLnBrk="0" hangingPunct="1">
              <a:lnSpc>
                <a:spcPts val="1800"/>
              </a:lnSpc>
              <a:spcBef>
                <a:spcPts val="163"/>
              </a:spcBef>
              <a:spcAft>
                <a:spcPts val="500"/>
              </a:spcAft>
              <a:buFont typeface="+mj-lt"/>
              <a:buAutoNum type="arabicPeriod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React</a:t>
            </a:r>
            <a:r>
              <a:rPr lang="de-DE" dirty="0"/>
              <a:t> JS</a:t>
            </a:r>
          </a:p>
          <a:p>
            <a:endParaRPr lang="de-DE" dirty="0"/>
          </a:p>
          <a:p>
            <a:r>
              <a:rPr lang="de-DE" dirty="0"/>
              <a:t>	</a:t>
            </a:r>
          </a:p>
          <a:p>
            <a:pPr lvl="3">
              <a:lnSpc>
                <a:spcPct val="150000"/>
              </a:lnSpc>
            </a:pPr>
            <a:r>
              <a:rPr lang="de-DE" i="1" dirty="0"/>
              <a:t>Vorteile</a:t>
            </a:r>
          </a:p>
          <a:p>
            <a:pPr lvl="3">
              <a:lnSpc>
                <a:spcPct val="150000"/>
              </a:lnSpc>
            </a:pPr>
            <a:r>
              <a:rPr lang="de-DE" i="1" dirty="0"/>
              <a:t>Nachteile</a:t>
            </a:r>
          </a:p>
          <a:p>
            <a:pPr lvl="3">
              <a:lnSpc>
                <a:spcPct val="150000"/>
              </a:lnSpc>
            </a:pPr>
            <a:r>
              <a:rPr lang="de-DE" i="1" dirty="0"/>
              <a:t>Reiseplanung implementieren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910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pPr algn="ctr"/>
            <a:r>
              <a:rPr lang="de-DE" dirty="0"/>
              <a:t>Christin </a:t>
            </a:r>
            <a:r>
              <a:rPr lang="de-DE" dirty="0" err="1"/>
              <a:t>Mc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pPr algn="ctr"/>
            <a:r>
              <a:rPr lang="de-DE" dirty="0"/>
              <a:t>Thomas </a:t>
            </a:r>
            <a:r>
              <a:rPr lang="de-DE" dirty="0" err="1"/>
              <a:t>Mc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250825" y="411087"/>
            <a:ext cx="868663" cy="431614"/>
          </a:xfrm>
        </p:spPr>
        <p:txBody>
          <a:bodyPr/>
          <a:lstStyle/>
          <a:p>
            <a:r>
              <a:rPr lang="de-DE" dirty="0"/>
              <a:t>Team 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e-DE" dirty="0"/>
              <a:t>Ferris </a:t>
            </a:r>
            <a:r>
              <a:rPr lang="de-DE" dirty="0" err="1"/>
              <a:t>Mc</a:t>
            </a:r>
            <a:endParaRPr lang="de-DE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3558" y="1059582"/>
            <a:ext cx="2052228" cy="2052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56176" y="1173582"/>
            <a:ext cx="2736001" cy="18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7288" y="1073054"/>
            <a:ext cx="2729424" cy="202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439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www.bartholomes.com/typo3temp/pics/coaching_vorgehen_c29b7df5f3.jpg"/>
          <p:cNvPicPr>
            <a:picLocks noGrp="1" noChangeAspect="1" noChangeArrowheads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t="245" r="12175" b="-245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Domain </a:t>
            </a:r>
            <a:r>
              <a:rPr lang="de-DE" dirty="0" err="1"/>
              <a:t>Driven</a:t>
            </a:r>
            <a:r>
              <a:rPr lang="de-DE" dirty="0"/>
              <a:t> Design ausprobieren und umsetzen</a:t>
            </a:r>
          </a:p>
          <a:p>
            <a:pPr lvl="2"/>
            <a:r>
              <a:rPr lang="de-DE" dirty="0"/>
              <a:t>Strategisches </a:t>
            </a:r>
            <a:r>
              <a:rPr lang="de-DE" dirty="0" err="1"/>
              <a:t>Desing</a:t>
            </a:r>
            <a:endParaRPr lang="de-DE" dirty="0"/>
          </a:p>
          <a:p>
            <a:pPr lvl="2"/>
            <a:r>
              <a:rPr lang="de-DE" dirty="0"/>
              <a:t>Taktisches Design</a:t>
            </a:r>
          </a:p>
          <a:p>
            <a:pPr lvl="2"/>
            <a:r>
              <a:rPr lang="de-DE" dirty="0"/>
              <a:t>Frontend und Backend bauen mit </a:t>
            </a:r>
            <a:r>
              <a:rPr lang="de-DE" dirty="0" err="1"/>
              <a:t>React</a:t>
            </a:r>
            <a:r>
              <a:rPr lang="de-DE" dirty="0"/>
              <a:t> und </a:t>
            </a:r>
            <a:r>
              <a:rPr lang="de-DE" dirty="0" err="1"/>
              <a:t>NoSQL</a:t>
            </a:r>
            <a:endParaRPr lang="de-DE" dirty="0"/>
          </a:p>
          <a:p>
            <a:pPr lvl="2"/>
            <a:endParaRPr lang="de-DE" dirty="0"/>
          </a:p>
          <a:p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250825" y="411087"/>
            <a:ext cx="1219721" cy="431614"/>
          </a:xfrm>
        </p:spPr>
        <p:txBody>
          <a:bodyPr/>
          <a:lstStyle/>
          <a:p>
            <a:r>
              <a:rPr lang="de-DE" dirty="0"/>
              <a:t>Vorgehen</a:t>
            </a:r>
          </a:p>
        </p:txBody>
      </p:sp>
    </p:spTree>
    <p:extLst>
      <p:ext uri="{BB962C8B-B14F-4D97-AF65-F5344CB8AC3E}">
        <p14:creationId xmlns:p14="http://schemas.microsoft.com/office/powerpoint/2010/main" val="289106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>
              <a:lnSpc>
                <a:spcPct val="150000"/>
              </a:lnSpc>
            </a:pPr>
            <a:r>
              <a:rPr lang="en-US" i="1" dirty="0" err="1"/>
              <a:t>Bibliothek</a:t>
            </a:r>
            <a:r>
              <a:rPr lang="en-US" i="1" dirty="0"/>
              <a:t> – </a:t>
            </a:r>
            <a:r>
              <a:rPr lang="en-US" i="1" dirty="0" err="1"/>
              <a:t>kein</a:t>
            </a:r>
            <a:r>
              <a:rPr lang="en-US" i="1" dirty="0"/>
              <a:t> Framework</a:t>
            </a:r>
          </a:p>
          <a:p>
            <a:pPr lvl="3">
              <a:lnSpc>
                <a:spcPct val="150000"/>
              </a:lnSpc>
            </a:pPr>
            <a:r>
              <a:rPr lang="en-US" i="1" dirty="0" err="1"/>
              <a:t>Benutzoberflächen</a:t>
            </a:r>
            <a:r>
              <a:rPr lang="en-US" i="1" dirty="0"/>
              <a:t> </a:t>
            </a:r>
            <a:r>
              <a:rPr lang="en-US" i="1" dirty="0" err="1"/>
              <a:t>erstellen</a:t>
            </a:r>
            <a:endParaRPr lang="en-US" i="1" dirty="0"/>
          </a:p>
          <a:p>
            <a:pPr lvl="3">
              <a:lnSpc>
                <a:spcPct val="150000"/>
              </a:lnSpc>
            </a:pPr>
            <a:r>
              <a:rPr lang="en-US" i="1" dirty="0"/>
              <a:t>Virtual DOM</a:t>
            </a:r>
          </a:p>
          <a:p>
            <a:pPr lvl="3">
              <a:lnSpc>
                <a:spcPct val="150000"/>
              </a:lnSpc>
            </a:pPr>
            <a:r>
              <a:rPr lang="en-US" i="1" dirty="0" err="1"/>
              <a:t>Kann</a:t>
            </a:r>
            <a:r>
              <a:rPr lang="en-US" i="1" dirty="0"/>
              <a:t> JSX </a:t>
            </a:r>
            <a:r>
              <a:rPr lang="en-US" i="1" dirty="0" err="1"/>
              <a:t>verwenden</a:t>
            </a:r>
            <a:endParaRPr lang="en-US" i="1" dirty="0"/>
          </a:p>
          <a:p>
            <a:pPr lvl="3">
              <a:lnSpc>
                <a:spcPct val="150000"/>
              </a:lnSpc>
            </a:pPr>
            <a:r>
              <a:rPr lang="en-US" i="1" dirty="0" err="1"/>
              <a:t>Einfacher</a:t>
            </a:r>
            <a:r>
              <a:rPr lang="en-US" i="1" dirty="0"/>
              <a:t> Code</a:t>
            </a:r>
          </a:p>
          <a:p>
            <a:pPr lvl="3">
              <a:lnSpc>
                <a:spcPct val="150000"/>
              </a:lnSpc>
            </a:pPr>
            <a:r>
              <a:rPr lang="en-US" i="1" dirty="0" err="1"/>
              <a:t>Weit</a:t>
            </a:r>
            <a:r>
              <a:rPr lang="en-US" i="1" dirty="0"/>
              <a:t> </a:t>
            </a:r>
            <a:r>
              <a:rPr lang="en-US" i="1" dirty="0" err="1"/>
              <a:t>verbreitet</a:t>
            </a:r>
            <a:endParaRPr lang="en-US" i="1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idx="14"/>
          </p:nvPr>
        </p:nvSpPr>
        <p:spPr>
          <a:xfrm>
            <a:off x="4716016" y="1131570"/>
            <a:ext cx="4176464" cy="3600450"/>
          </a:xfrm>
        </p:spPr>
        <p:txBody>
          <a:bodyPr/>
          <a:lstStyle/>
          <a:p>
            <a:pPr marL="215900" lvl="3" indent="0">
              <a:buNone/>
            </a:pPr>
            <a:r>
              <a:rPr lang="en-US" i="1" dirty="0"/>
              <a:t>Class Test extends </a:t>
            </a:r>
            <a:r>
              <a:rPr lang="en-US" i="1" dirty="0" err="1"/>
              <a:t>React.Component</a:t>
            </a:r>
            <a:r>
              <a:rPr lang="en-US" i="1" dirty="0"/>
              <a:t> {</a:t>
            </a:r>
          </a:p>
          <a:p>
            <a:pPr marL="215900" lvl="3" indent="0">
              <a:buNone/>
            </a:pPr>
            <a:r>
              <a:rPr lang="en-US" i="1" dirty="0"/>
              <a:t>    render() {</a:t>
            </a:r>
          </a:p>
          <a:p>
            <a:pPr marL="215900" lvl="3" indent="0">
              <a:buNone/>
            </a:pPr>
            <a:r>
              <a:rPr lang="en-US" i="1" dirty="0"/>
              <a:t>        return (</a:t>
            </a:r>
          </a:p>
          <a:p>
            <a:pPr marL="215900" lvl="3" indent="0">
              <a:buNone/>
            </a:pPr>
            <a:r>
              <a:rPr lang="en-US" i="1" dirty="0"/>
              <a:t>            &lt;h1 id=“test”&gt;</a:t>
            </a:r>
          </a:p>
          <a:p>
            <a:pPr marL="215900" lvl="3" indent="0">
              <a:buNone/>
            </a:pPr>
            <a:r>
              <a:rPr lang="en-US" i="1" dirty="0"/>
              <a:t>                Hallo Welt</a:t>
            </a:r>
          </a:p>
          <a:p>
            <a:pPr marL="215900" lvl="3" indent="0">
              <a:buNone/>
            </a:pPr>
            <a:r>
              <a:rPr lang="en-US" i="1" dirty="0"/>
              <a:t>            &lt;/h1&gt;</a:t>
            </a:r>
          </a:p>
          <a:p>
            <a:pPr marL="215900" lvl="3" indent="0">
              <a:buNone/>
            </a:pPr>
            <a:r>
              <a:rPr lang="en-US" i="1" dirty="0"/>
              <a:t>        );</a:t>
            </a:r>
          </a:p>
          <a:p>
            <a:pPr marL="215900" lvl="3" indent="0">
              <a:buNone/>
            </a:pPr>
            <a:r>
              <a:rPr lang="en-US" i="1" dirty="0"/>
              <a:t>    }</a:t>
            </a:r>
          </a:p>
          <a:p>
            <a:pPr marL="215900" lvl="3" indent="0">
              <a:buNone/>
            </a:pPr>
            <a:r>
              <a:rPr lang="en-US" i="1" dirty="0"/>
              <a:t>}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50825" y="411087"/>
            <a:ext cx="848658" cy="431614"/>
          </a:xfrm>
        </p:spPr>
        <p:txBody>
          <a:bodyPr/>
          <a:lstStyle/>
          <a:p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8605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>
              <a:lnSpc>
                <a:spcPct val="150000"/>
              </a:lnSpc>
            </a:pPr>
            <a:r>
              <a:rPr lang="en-US" i="1" dirty="0" err="1"/>
              <a:t>Nicht</a:t>
            </a:r>
            <a:r>
              <a:rPr lang="en-US" i="1" dirty="0"/>
              <a:t> das </a:t>
            </a:r>
            <a:r>
              <a:rPr lang="en-US" i="1" dirty="0" err="1"/>
              <a:t>schnellste</a:t>
            </a:r>
            <a:endParaRPr lang="en-US" i="1" dirty="0"/>
          </a:p>
          <a:p>
            <a:pPr lvl="3">
              <a:lnSpc>
                <a:spcPct val="150000"/>
              </a:lnSpc>
            </a:pPr>
            <a:r>
              <a:rPr lang="en-US" i="1" dirty="0"/>
              <a:t>Babel </a:t>
            </a:r>
            <a:r>
              <a:rPr lang="en-US" i="1" dirty="0" err="1"/>
              <a:t>benötigt</a:t>
            </a:r>
            <a:endParaRPr lang="en-US" i="1" dirty="0"/>
          </a:p>
          <a:p>
            <a:pPr lvl="3">
              <a:lnSpc>
                <a:spcPct val="150000"/>
              </a:lnSpc>
            </a:pPr>
            <a:r>
              <a:rPr lang="en-US" i="1" dirty="0" err="1"/>
              <a:t>ReactDOM</a:t>
            </a:r>
            <a:r>
              <a:rPr lang="en-US" i="1" dirty="0"/>
              <a:t> </a:t>
            </a:r>
            <a:r>
              <a:rPr lang="en-US" i="1" dirty="0" err="1"/>
              <a:t>benötigt</a:t>
            </a:r>
            <a:endParaRPr lang="en-US" i="1" dirty="0"/>
          </a:p>
          <a:p>
            <a:pPr lvl="3">
              <a:lnSpc>
                <a:spcPct val="150000"/>
              </a:lnSpc>
            </a:pPr>
            <a:r>
              <a:rPr lang="en-US" i="1" dirty="0"/>
              <a:t>Klassen </a:t>
            </a:r>
            <a:r>
              <a:rPr lang="en-US" i="1" dirty="0" err="1"/>
              <a:t>groß</a:t>
            </a:r>
            <a:r>
              <a:rPr lang="en-US" i="1" dirty="0"/>
              <a:t> </a:t>
            </a:r>
            <a:r>
              <a:rPr lang="en-US" i="1" dirty="0" err="1"/>
              <a:t>schreiben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50825" y="411087"/>
            <a:ext cx="848658" cy="431614"/>
          </a:xfrm>
        </p:spPr>
        <p:txBody>
          <a:bodyPr/>
          <a:lstStyle/>
          <a:p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10" name="Bildplatzhalter 9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0" b="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4477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accent1">
                    <a:lumMod val="75000"/>
                  </a:schemeClr>
                </a:solidFill>
                <a:cs typeface="+mn-cs"/>
              </a:rPr>
              <a:t>Benefits</a:t>
            </a:r>
          </a:p>
          <a:p>
            <a:pPr lvl="2"/>
            <a:r>
              <a:rPr lang="en-US" b="0" dirty="0"/>
              <a:t>DDD isn’t first and foremost about technology. In its most central principles, DDD is about discussion, listening, understanding, discovery, and business value</a:t>
            </a:r>
          </a:p>
          <a:p>
            <a:pPr lvl="2"/>
            <a:r>
              <a:rPr lang="en-US" b="0" dirty="0"/>
              <a:t>DDD brings domain experts and software developers together</a:t>
            </a:r>
          </a:p>
          <a:p>
            <a:pPr lvl="2"/>
            <a:r>
              <a:rPr lang="en-US" b="0" dirty="0"/>
              <a:t>DDD addresses the strategic initiatives of the business</a:t>
            </a:r>
          </a:p>
          <a:p>
            <a:pPr lvl="2"/>
            <a:r>
              <a:rPr lang="en-US" b="0" dirty="0"/>
              <a:t>DDD meets the real technical demands of the software by using tactical design modeling tools</a:t>
            </a:r>
          </a:p>
          <a:p>
            <a:pPr lvl="2"/>
            <a:r>
              <a:rPr lang="en-US" b="0" i="1" dirty="0"/>
              <a:t>the design is the code and the code is the design</a:t>
            </a:r>
          </a:p>
          <a:p>
            <a:pPr lvl="2"/>
            <a:endParaRPr lang="en-US" b="0" i="1" dirty="0"/>
          </a:p>
          <a:p>
            <a:pPr lvl="2"/>
            <a:endParaRPr lang="en-US" b="0" i="1" dirty="0"/>
          </a:p>
          <a:p>
            <a:pPr lvl="2"/>
            <a:r>
              <a:rPr lang="en-US" i="1" dirty="0" err="1"/>
              <a:t>Bessere</a:t>
            </a:r>
            <a:r>
              <a:rPr lang="en-US" i="1" dirty="0"/>
              <a:t> </a:t>
            </a:r>
            <a:r>
              <a:rPr lang="en-US" i="1" dirty="0" err="1"/>
              <a:t>Architektur</a:t>
            </a:r>
            <a:r>
              <a:rPr lang="en-US" i="1" dirty="0"/>
              <a:t> </a:t>
            </a:r>
            <a:r>
              <a:rPr lang="en-US" i="1" dirty="0" err="1"/>
              <a:t>für</a:t>
            </a:r>
            <a:r>
              <a:rPr lang="en-US" i="1" dirty="0"/>
              <a:t> </a:t>
            </a:r>
            <a:r>
              <a:rPr lang="en-US" i="1" dirty="0" err="1"/>
              <a:t>verteilte</a:t>
            </a:r>
            <a:r>
              <a:rPr lang="en-US" i="1" dirty="0"/>
              <a:t> </a:t>
            </a:r>
            <a:r>
              <a:rPr lang="en-US" i="1" dirty="0" err="1"/>
              <a:t>Webapplikation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250825" y="411087"/>
            <a:ext cx="2478912" cy="431614"/>
          </a:xfrm>
        </p:spPr>
        <p:txBody>
          <a:bodyPr/>
          <a:lstStyle/>
          <a:p>
            <a:r>
              <a:rPr lang="de-DE" dirty="0"/>
              <a:t>Domain </a:t>
            </a:r>
            <a:r>
              <a:rPr lang="de-DE" dirty="0" err="1"/>
              <a:t>Driven</a:t>
            </a:r>
            <a:r>
              <a:rPr lang="de-DE" dirty="0"/>
              <a:t> Design</a:t>
            </a:r>
          </a:p>
        </p:txBody>
      </p:sp>
      <p:sp>
        <p:nvSpPr>
          <p:cNvPr id="4" name="Titel 83"/>
          <p:cNvSpPr txBox="1">
            <a:spLocks/>
          </p:cNvSpPr>
          <p:nvPr/>
        </p:nvSpPr>
        <p:spPr bwMode="auto">
          <a:xfrm>
            <a:off x="2843808" y="425627"/>
            <a:ext cx="1103920" cy="417074"/>
          </a:xfrm>
          <a:prstGeom prst="rect">
            <a:avLst/>
          </a:prstGeom>
          <a:solidFill>
            <a:srgbClr val="0095D8"/>
          </a:solidFill>
          <a:ln w="9525">
            <a:noFill/>
            <a:miter lim="800000"/>
            <a:headEnd/>
            <a:tailEnd/>
          </a:ln>
        </p:spPr>
        <p:txBody>
          <a:bodyPr vert="horz" wrap="none" lIns="144000" tIns="82800" rIns="144000" bIns="86400" numCol="1" rtlCol="0" anchor="ctr" anchorCtr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kumimoji="0" sz="16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ＭＳ Ｐゴシック" charset="0"/>
                <a:cs typeface="ＭＳ Ｐゴシック" charset="0"/>
              </a:defRPr>
            </a:lvl1pPr>
          </a:lstStyle>
          <a:p>
            <a:r>
              <a:rPr lang="de-DE" dirty="0"/>
              <a:t>Warum?</a:t>
            </a:r>
          </a:p>
        </p:txBody>
      </p:sp>
      <p:pic>
        <p:nvPicPr>
          <p:cNvPr id="4100" name="Picture 4" descr="http://www.metaphonica.com/wp-content/uploads/2012/07/Photoxpress_10045531.jpg"/>
          <p:cNvPicPr>
            <a:picLocks noGrp="1" noChangeAspect="1" noChangeArrowheads="1"/>
          </p:cNvPicPr>
          <p:nvPr>
            <p:ph type="pic" sz="quarter" idx="17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6" r="385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47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Ubiquitous</a:t>
            </a:r>
            <a:r>
              <a:rPr lang="de-DE" dirty="0"/>
              <a:t> Language, Strategic </a:t>
            </a:r>
            <a:r>
              <a:rPr lang="de-DE" dirty="0" err="1"/>
              <a:t>Desing</a:t>
            </a:r>
            <a:r>
              <a:rPr lang="de-DE" dirty="0"/>
              <a:t>, </a:t>
            </a:r>
            <a:r>
              <a:rPr lang="de-DE" dirty="0" err="1"/>
              <a:t>Tactical</a:t>
            </a:r>
            <a:r>
              <a:rPr lang="de-DE" dirty="0"/>
              <a:t> </a:t>
            </a:r>
            <a:r>
              <a:rPr lang="de-DE" dirty="0" err="1"/>
              <a:t>Desing</a:t>
            </a:r>
            <a:endParaRPr lang="de-DE" dirty="0"/>
          </a:p>
          <a:p>
            <a:pPr lvl="1"/>
            <a:r>
              <a:rPr lang="en-US" i="1" dirty="0"/>
              <a:t>The Ubiquitous Language is a shared language developed by the team—a team composed of both domain experts and software developers.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50825" y="411087"/>
            <a:ext cx="1017743" cy="431614"/>
          </a:xfrm>
        </p:spPr>
        <p:txBody>
          <a:bodyPr/>
          <a:lstStyle/>
          <a:p>
            <a:r>
              <a:rPr lang="de-DE" dirty="0"/>
              <a:t>Termini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184276"/>
            <a:ext cx="4771012" cy="2547744"/>
          </a:xfrm>
          <a:prstGeom prst="rect">
            <a:avLst/>
          </a:prstGeom>
        </p:spPr>
      </p:pic>
      <p:pic>
        <p:nvPicPr>
          <p:cNvPr id="10" name="Bildplatzhalter 9"/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l="34892" t="5650" r="32052" b="6184"/>
          <a:stretch/>
        </p:blipFill>
        <p:spPr>
          <a:xfrm>
            <a:off x="6300216" y="987552"/>
            <a:ext cx="2592324" cy="388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531576"/>
      </p:ext>
    </p:extLst>
  </p:cSld>
  <p:clrMapOvr>
    <a:masterClrMapping/>
  </p:clrMapOvr>
</p:sld>
</file>

<file path=ppt/theme/theme1.xml><?xml version="1.0" encoding="utf-8"?>
<a:theme xmlns:a="http://schemas.openxmlformats.org/drawingml/2006/main" name="InMediasP_PPT-Master_ohne-Gestaltungsvorlagen">
  <a:themeElements>
    <a:clrScheme name="InMediasP">
      <a:dk1>
        <a:srgbClr val="003882"/>
      </a:dk1>
      <a:lt1>
        <a:srgbClr val="FFFFFF"/>
      </a:lt1>
      <a:dk2>
        <a:srgbClr val="1EA6A5"/>
      </a:dk2>
      <a:lt2>
        <a:srgbClr val="1F6CB5"/>
      </a:lt2>
      <a:accent1>
        <a:srgbClr val="5BAC26"/>
      </a:accent1>
      <a:accent2>
        <a:srgbClr val="EFD61F"/>
      </a:accent2>
      <a:accent3>
        <a:srgbClr val="E9AB00"/>
      </a:accent3>
      <a:accent4>
        <a:srgbClr val="DF3A1E"/>
      </a:accent4>
      <a:accent5>
        <a:srgbClr val="6C56AC"/>
      </a:accent5>
      <a:accent6>
        <a:srgbClr val="0095D8"/>
      </a:accent6>
      <a:hlink>
        <a:srgbClr val="0000FF"/>
      </a:hlink>
      <a:folHlink>
        <a:srgbClr val="800080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3882"/>
        </a:solidFill>
        <a:ln w="19050" cap="sq">
          <a:solidFill>
            <a:srgbClr val="003882"/>
          </a:solidFill>
          <a:bevel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 cap="rnd" cmpd="sng">
          <a:solidFill>
            <a:srgbClr val="003882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lnSpc>
            <a:spcPts val="1800"/>
          </a:lnSpc>
          <a:spcBef>
            <a:spcPts val="163"/>
          </a:spcBef>
          <a:spcAft>
            <a:spcPts val="500"/>
          </a:spcAft>
          <a:defRPr sz="14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MediasP_PPT-Master_ohne-Vorlagen_Wolken">
  <a:themeElements>
    <a:clrScheme name="InMediasP">
      <a:dk1>
        <a:srgbClr val="003882"/>
      </a:dk1>
      <a:lt1>
        <a:srgbClr val="FFFFFF"/>
      </a:lt1>
      <a:dk2>
        <a:srgbClr val="1EA6A5"/>
      </a:dk2>
      <a:lt2>
        <a:srgbClr val="1F6CB5"/>
      </a:lt2>
      <a:accent1>
        <a:srgbClr val="5BAC26"/>
      </a:accent1>
      <a:accent2>
        <a:srgbClr val="EFD61F"/>
      </a:accent2>
      <a:accent3>
        <a:srgbClr val="E9AB00"/>
      </a:accent3>
      <a:accent4>
        <a:srgbClr val="DF3A1E"/>
      </a:accent4>
      <a:accent5>
        <a:srgbClr val="6C56AC"/>
      </a:accent5>
      <a:accent6>
        <a:srgbClr val="0095D8"/>
      </a:accent6>
      <a:hlink>
        <a:srgbClr val="0000FF"/>
      </a:hlink>
      <a:folHlink>
        <a:srgbClr val="800080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3882"/>
        </a:solidFill>
        <a:ln>
          <a:noFill/>
        </a:ln>
        <a:effectLst/>
      </a:spPr>
      <a:bodyPr lIns="36000" tIns="36000" rIns="36000" bIns="36000" rtlCol="0" anchor="ctr"/>
      <a:lstStyle>
        <a:defPPr algn="ctr">
          <a:defRPr sz="1600" b="0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 cap="sq" cmpd="sng">
          <a:solidFill>
            <a:srgbClr val="003882"/>
          </a:solidFill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ts val="1800"/>
          </a:lnSpc>
          <a:spcBef>
            <a:spcPts val="163"/>
          </a:spcBef>
          <a:spcAft>
            <a:spcPts val="500"/>
          </a:spcAft>
          <a:defRPr sz="1500"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11DE9E58843A42B1F637E057635A16" ma:contentTypeVersion="0" ma:contentTypeDescription="Ein neues Dokument erstellen." ma:contentTypeScope="" ma:versionID="dfee1da9dca0f09f6848b5b8c67760e0">
  <xsd:schema xmlns:xsd="http://www.w3.org/2001/XMLSchema" xmlns:p="http://schemas.microsoft.com/office/2006/metadata/properties" targetNamespace="http://schemas.microsoft.com/office/2006/metadata/properties" ma:root="true" ma:fieldsID="246f02dd96380beb4f7cdcce14d77fd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CDCAB2-FFA3-4AA5-8951-F674AD256E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59B834B3-90EC-4401-9017-D7D8CC13FBFE}">
  <ds:schemaRefs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7B713E6-920B-4230-AC0E-59ED99C092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InMediasP_PPT-Master_ohne-Gestaltungsvorlagen</Template>
  <TotalTime>0</TotalTime>
  <Words>494</Words>
  <Application>Microsoft Office PowerPoint</Application>
  <PresentationFormat>Bildschirmpräsentation (16:9)</PresentationFormat>
  <Paragraphs>181</Paragraphs>
  <Slides>18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ＭＳ Ｐゴシック</vt:lpstr>
      <vt:lpstr>Arial</vt:lpstr>
      <vt:lpstr>Calibri</vt:lpstr>
      <vt:lpstr>Calibri Light</vt:lpstr>
      <vt:lpstr>InMediasP_PPT-Master_ohne-Gestaltungsvorlagen</vt:lpstr>
      <vt:lpstr>Benutzerdefiniertes Design</vt:lpstr>
      <vt:lpstr>InMediasP_PPT-Master_ohne-Vorlagen_Wolken</vt:lpstr>
      <vt:lpstr>Office</vt:lpstr>
      <vt:lpstr>PowerPoint-Präsentation</vt:lpstr>
      <vt:lpstr>Agenda</vt:lpstr>
      <vt:lpstr>Aufgabe</vt:lpstr>
      <vt:lpstr>Team </vt:lpstr>
      <vt:lpstr>Vorgehen</vt:lpstr>
      <vt:lpstr>React</vt:lpstr>
      <vt:lpstr>React</vt:lpstr>
      <vt:lpstr>Domain Driven Design</vt:lpstr>
      <vt:lpstr>Termini</vt:lpstr>
      <vt:lpstr>Die Applikation</vt:lpstr>
      <vt:lpstr>Beispiele Strategisch</vt:lpstr>
      <vt:lpstr>PowerPoint-Präsentation</vt:lpstr>
      <vt:lpstr>Beispiele Taktisch</vt:lpstr>
      <vt:lpstr>PowerPoint-Präsentation</vt:lpstr>
      <vt:lpstr>Architektur</vt:lpstr>
      <vt:lpstr>Ergebnis</vt:lpstr>
      <vt:lpstr>Ausblick </vt:lpstr>
      <vt:lpstr>PowerPoint-Präsentation</vt:lpstr>
    </vt:vector>
  </TitlesOfParts>
  <Company>InMediasP GmbH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 Hein</dc:creator>
  <cp:lastModifiedBy>Thomas Hein</cp:lastModifiedBy>
  <cp:revision>54</cp:revision>
  <cp:lastPrinted>2017-03-29T13:01:49Z</cp:lastPrinted>
  <dcterms:created xsi:type="dcterms:W3CDTF">2014-12-10T06:24:34Z</dcterms:created>
  <dcterms:modified xsi:type="dcterms:W3CDTF">2017-03-31T09:47:51Z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0x010100CE11DE9E58843A42B1F637E057635A16</vt:lpwstr>
  </property>
  <property fmtid="{D5CDD505-2E9C-101B-9397-08002B2CF9AE}" pid="3" name="Ansprechpartner InMediasP">
    <vt:lpwstr>INMEDIASP\kkrause25</vt:lpwstr>
  </property>
  <property fmtid="{D5CDD505-2E9C-101B-9397-08002B2CF9AE}" pid="4" name="test">
    <vt:lpwstr>Präsentationstemplate InMediasP optimiert für PowerPoint2007</vt:lpwstr>
  </property>
</Properties>
</file>